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77" r:id="rId3"/>
    <p:sldId id="278" r:id="rId4"/>
    <p:sldId id="315" r:id="rId5"/>
    <p:sldId id="318" r:id="rId6"/>
    <p:sldId id="258" r:id="rId7"/>
    <p:sldId id="261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364" r:id="rId17"/>
    <p:sldId id="319" r:id="rId18"/>
    <p:sldId id="320" r:id="rId19"/>
    <p:sldId id="321" r:id="rId20"/>
    <p:sldId id="279" r:id="rId21"/>
    <p:sldId id="312" r:id="rId22"/>
    <p:sldId id="322" r:id="rId23"/>
    <p:sldId id="323" r:id="rId24"/>
    <p:sldId id="325" r:id="rId25"/>
    <p:sldId id="324" r:id="rId26"/>
    <p:sldId id="326" r:id="rId27"/>
    <p:sldId id="327" r:id="rId28"/>
    <p:sldId id="328" r:id="rId29"/>
    <p:sldId id="329" r:id="rId30"/>
    <p:sldId id="331" r:id="rId31"/>
    <p:sldId id="335" r:id="rId32"/>
    <p:sldId id="336" r:id="rId33"/>
    <p:sldId id="280" r:id="rId34"/>
    <p:sldId id="283" r:id="rId35"/>
    <p:sldId id="282" r:id="rId36"/>
    <p:sldId id="337" r:id="rId37"/>
    <p:sldId id="338" r:id="rId38"/>
    <p:sldId id="339" r:id="rId39"/>
    <p:sldId id="291" r:id="rId40"/>
    <p:sldId id="310" r:id="rId41"/>
    <p:sldId id="343" r:id="rId42"/>
    <p:sldId id="344" r:id="rId43"/>
    <p:sldId id="345" r:id="rId44"/>
    <p:sldId id="346" r:id="rId45"/>
    <p:sldId id="348" r:id="rId46"/>
    <p:sldId id="347" r:id="rId47"/>
    <p:sldId id="350" r:id="rId48"/>
    <p:sldId id="351" r:id="rId49"/>
    <p:sldId id="352" r:id="rId50"/>
    <p:sldId id="286" r:id="rId51"/>
    <p:sldId id="340" r:id="rId52"/>
    <p:sldId id="341" r:id="rId53"/>
    <p:sldId id="342" r:id="rId54"/>
    <p:sldId id="293" r:id="rId55"/>
    <p:sldId id="305" r:id="rId56"/>
    <p:sldId id="358" r:id="rId57"/>
    <p:sldId id="359" r:id="rId58"/>
    <p:sldId id="360" r:id="rId59"/>
    <p:sldId id="361" r:id="rId60"/>
    <p:sldId id="363" r:id="rId61"/>
    <p:sldId id="353" r:id="rId62"/>
    <p:sldId id="299" r:id="rId63"/>
    <p:sldId id="295" r:id="rId64"/>
    <p:sldId id="297" r:id="rId65"/>
    <p:sldId id="304" r:id="rId66"/>
    <p:sldId id="354" r:id="rId67"/>
    <p:sldId id="301" r:id="rId68"/>
    <p:sldId id="303" r:id="rId69"/>
    <p:sldId id="334" r:id="rId7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50"/>
    <a:srgbClr val="3498DB"/>
    <a:srgbClr val="FCFCFC"/>
    <a:srgbClr val="FAFAFA"/>
    <a:srgbClr val="F8F8F8"/>
    <a:srgbClr val="4F81BD"/>
    <a:srgbClr val="1ABC9C"/>
    <a:srgbClr val="1ABC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9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8032" y="1052736"/>
            <a:ext cx="7772400" cy="1944216"/>
          </a:xfrm>
          <a:noFill/>
        </p:spPr>
        <p:txBody>
          <a:bodyPr>
            <a:noAutofit/>
          </a:bodyPr>
          <a:lstStyle>
            <a:lvl1pPr algn="ctr">
              <a:defRPr sz="6000" b="1">
                <a:solidFill>
                  <a:srgbClr val="3498DB"/>
                </a:solidFill>
                <a:effectLst>
                  <a:outerShdw blurRad="63500" sx="102000" sy="102000" algn="ctr" rotWithShape="0">
                    <a:schemeClr val="bg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776864" cy="17526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3538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297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645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ep 9"/>
          <p:cNvGrpSpPr/>
          <p:nvPr userDrawn="1"/>
        </p:nvGrpSpPr>
        <p:grpSpPr>
          <a:xfrm>
            <a:off x="0" y="0"/>
            <a:ext cx="9144000" cy="1844824"/>
            <a:chOff x="0" y="0"/>
            <a:chExt cx="9144000" cy="1844824"/>
          </a:xfrm>
        </p:grpSpPr>
        <p:sp>
          <p:nvSpPr>
            <p:cNvPr id="7" name="Rechthoek 6"/>
            <p:cNvSpPr/>
            <p:nvPr userDrawn="1"/>
          </p:nvSpPr>
          <p:spPr>
            <a:xfrm>
              <a:off x="0" y="0"/>
              <a:ext cx="9144000" cy="1484784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Gelijkbenige driehoek 7"/>
            <p:cNvSpPr/>
            <p:nvPr userDrawn="1"/>
          </p:nvSpPr>
          <p:spPr>
            <a:xfrm rot="10800000">
              <a:off x="179512" y="1484784"/>
              <a:ext cx="792088" cy="360040"/>
            </a:xfrm>
            <a:prstGeom prst="triangl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323528" y="111770"/>
            <a:ext cx="8363272" cy="130100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 smtClean="0"/>
              <a:t>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 userDrawn="1">
            <p:ph idx="1"/>
          </p:nvPr>
        </p:nvSpPr>
        <p:spPr>
          <a:xfrm>
            <a:off x="395536" y="1916831"/>
            <a:ext cx="8291264" cy="4824537"/>
          </a:xfrm>
        </p:spPr>
        <p:txBody>
          <a:bodyPr/>
          <a:lstStyle>
            <a:lvl1pPr>
              <a:defRPr baseline="0">
                <a:solidFill>
                  <a:srgbClr val="34495E"/>
                </a:solidFill>
              </a:defRPr>
            </a:lvl1pPr>
            <a:lvl2pPr>
              <a:defRPr baseline="0">
                <a:solidFill>
                  <a:srgbClr val="34495E"/>
                </a:solidFill>
              </a:defRPr>
            </a:lvl2pPr>
            <a:lvl3pPr>
              <a:defRPr baseline="0">
                <a:solidFill>
                  <a:srgbClr val="34495E"/>
                </a:solidFill>
              </a:defRPr>
            </a:lvl3pPr>
            <a:lvl4pPr>
              <a:defRPr baseline="0">
                <a:solidFill>
                  <a:srgbClr val="34495E"/>
                </a:solidFill>
              </a:defRPr>
            </a:lvl4pPr>
            <a:lvl5pPr>
              <a:defRPr baseline="0">
                <a:solidFill>
                  <a:srgbClr val="34495E"/>
                </a:solidFill>
              </a:defRPr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44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2"/>
          <p:cNvSpPr>
            <a:spLocks noGrp="1"/>
          </p:cNvSpPr>
          <p:nvPr>
            <p:ph sz="half" idx="10"/>
          </p:nvPr>
        </p:nvSpPr>
        <p:spPr>
          <a:xfrm>
            <a:off x="-5720" y="0"/>
            <a:ext cx="9144000" cy="72454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grpSp>
        <p:nvGrpSpPr>
          <p:cNvPr id="7" name="Groep 6"/>
          <p:cNvGrpSpPr/>
          <p:nvPr userDrawn="1"/>
        </p:nvGrpSpPr>
        <p:grpSpPr>
          <a:xfrm rot="10800000" flipH="1">
            <a:off x="-5720" y="5040559"/>
            <a:ext cx="9144000" cy="1844824"/>
            <a:chOff x="0" y="0"/>
            <a:chExt cx="9144000" cy="1844824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8" name="Rechthoek 7"/>
            <p:cNvSpPr/>
            <p:nvPr userDrawn="1"/>
          </p:nvSpPr>
          <p:spPr>
            <a:xfrm>
              <a:off x="0" y="0"/>
              <a:ext cx="9144000" cy="1484784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Gelijkbenige driehoek 8"/>
            <p:cNvSpPr/>
            <p:nvPr userDrawn="1"/>
          </p:nvSpPr>
          <p:spPr>
            <a:xfrm rot="10800000">
              <a:off x="179512" y="1484784"/>
              <a:ext cx="792088" cy="360040"/>
            </a:xfrm>
            <a:prstGeom prst="triangl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251520" y="5373216"/>
            <a:ext cx="8383212" cy="1368152"/>
          </a:xfrm>
        </p:spPr>
        <p:txBody>
          <a:bodyPr anchor="b">
            <a:noAutofit/>
          </a:bodyPr>
          <a:lstStyle>
            <a:lvl1pPr marL="0" indent="0">
              <a:buNone/>
              <a:defRPr sz="4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Wie zijn wij?</a:t>
            </a:r>
          </a:p>
        </p:txBody>
      </p:sp>
    </p:spTree>
    <p:extLst>
      <p:ext uri="{BB962C8B-B14F-4D97-AF65-F5344CB8AC3E}">
        <p14:creationId xmlns:p14="http://schemas.microsoft.com/office/powerpoint/2010/main" val="1714940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ep 7"/>
          <p:cNvGrpSpPr/>
          <p:nvPr userDrawn="1"/>
        </p:nvGrpSpPr>
        <p:grpSpPr>
          <a:xfrm>
            <a:off x="0" y="0"/>
            <a:ext cx="9144000" cy="1844824"/>
            <a:chOff x="0" y="0"/>
            <a:chExt cx="9144000" cy="1844824"/>
          </a:xfrm>
        </p:grpSpPr>
        <p:sp>
          <p:nvSpPr>
            <p:cNvPr id="9" name="Rechthoek 8"/>
            <p:cNvSpPr/>
            <p:nvPr userDrawn="1"/>
          </p:nvSpPr>
          <p:spPr>
            <a:xfrm>
              <a:off x="0" y="0"/>
              <a:ext cx="9144000" cy="1484784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Gelijkbenige driehoek 9"/>
            <p:cNvSpPr/>
            <p:nvPr userDrawn="1"/>
          </p:nvSpPr>
          <p:spPr>
            <a:xfrm rot="10800000">
              <a:off x="179512" y="1484784"/>
              <a:ext cx="792088" cy="360040"/>
            </a:xfrm>
            <a:prstGeom prst="triangl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95536" y="1844824"/>
            <a:ext cx="4100264" cy="4896543"/>
          </a:xfrm>
        </p:spPr>
        <p:txBody>
          <a:bodyPr/>
          <a:lstStyle>
            <a:lvl1pPr>
              <a:defRPr sz="2800">
                <a:solidFill>
                  <a:srgbClr val="2C3E50"/>
                </a:solidFill>
              </a:defRPr>
            </a:lvl1pPr>
            <a:lvl2pPr>
              <a:defRPr sz="2400">
                <a:solidFill>
                  <a:srgbClr val="2C3E50"/>
                </a:solidFill>
              </a:defRPr>
            </a:lvl2pPr>
            <a:lvl3pPr>
              <a:defRPr sz="2000">
                <a:solidFill>
                  <a:srgbClr val="2C3E50"/>
                </a:solidFill>
              </a:defRPr>
            </a:lvl3pPr>
            <a:lvl4pPr>
              <a:defRPr sz="1800">
                <a:solidFill>
                  <a:srgbClr val="2C3E50"/>
                </a:solidFill>
              </a:defRPr>
            </a:lvl4pPr>
            <a:lvl5pPr>
              <a:defRPr sz="1800">
                <a:solidFill>
                  <a:srgbClr val="2C3E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844824"/>
            <a:ext cx="4038600" cy="4896543"/>
          </a:xfrm>
        </p:spPr>
        <p:txBody>
          <a:bodyPr/>
          <a:lstStyle>
            <a:lvl1pPr>
              <a:defRPr sz="2800">
                <a:solidFill>
                  <a:srgbClr val="2C3E50"/>
                </a:solidFill>
              </a:defRPr>
            </a:lvl1pPr>
            <a:lvl2pPr>
              <a:defRPr sz="2400">
                <a:solidFill>
                  <a:srgbClr val="2C3E50"/>
                </a:solidFill>
              </a:defRPr>
            </a:lvl2pPr>
            <a:lvl3pPr>
              <a:defRPr sz="2000">
                <a:solidFill>
                  <a:srgbClr val="2C3E50"/>
                </a:solidFill>
              </a:defRPr>
            </a:lvl3pPr>
            <a:lvl4pPr>
              <a:defRPr sz="1800">
                <a:solidFill>
                  <a:srgbClr val="2C3E50"/>
                </a:solidFill>
              </a:defRPr>
            </a:lvl4pPr>
            <a:lvl5pPr>
              <a:defRPr sz="1800">
                <a:solidFill>
                  <a:srgbClr val="2C3E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8777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427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0278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422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938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0410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EC692-097D-4EAE-9EE3-3A4FA9BC3040}" type="datetimeFigureOut">
              <a:rPr lang="nl-BE" smtClean="0"/>
              <a:t>31/01/2014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7781E-C2CB-486B-AC70-AD9120D5B8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1092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b.html5isready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celerator.com/customers/app-showcas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oiceandtone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nnbox.ca/work/capilano-website-user-persona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ennycham.co.uk/?page_id=99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ngvang.com/portfolio/ankleswagger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amsteraars.files.wordpress.com/2009/09/moodboard-ivar1.jp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mmcevoycreative.com/img/artwk_moodboard2.jp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styletil.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ideas.semanticfoundry.com/wp-content/uploads/2012/09/globalcruise61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h6.googleusercontent.com/XP1TxOzBgFsP5IiOXWGc187p3iA5tQBooKYDiSQTPTNQReIqxDI-uz1Dn0nzkoGZsA4YrwfuN3c2i53U2BuSNtF-6z6Gf7x7g6zzM6OrUrRd-KpSXhx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olfsliplestore.be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andenbroele.b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entityguide.be/arteveldehogeschool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.uk/ge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rbucks.com/static/reference/styleguid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webshopapp.com/shops/002794/files/000946071/funshirts-bazinga.jpg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unocreative.com/Portals/32387/images/eye-tracking-study-of-website-design.p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App Development</a:t>
            </a:r>
            <a:br>
              <a:rPr lang="nl-BE" dirty="0" smtClean="0"/>
            </a:br>
            <a:r>
              <a:rPr lang="nl-BE" dirty="0" smtClean="0"/>
              <a:t>step </a:t>
            </a:r>
            <a:r>
              <a:rPr lang="nl-BE" dirty="0" err="1" smtClean="0"/>
              <a:t>by</a:t>
            </a:r>
            <a:r>
              <a:rPr lang="nl-BE" dirty="0" smtClean="0"/>
              <a:t> step</a:t>
            </a:r>
            <a:endParaRPr lang="nl-BE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>
          <a:xfrm>
            <a:off x="683568" y="3645024"/>
            <a:ext cx="7776864" cy="1752600"/>
          </a:xfrm>
        </p:spPr>
        <p:txBody>
          <a:bodyPr>
            <a:noAutofit/>
          </a:bodyPr>
          <a:lstStyle/>
          <a:p>
            <a:r>
              <a:rPr lang="nl-BE" sz="2400" dirty="0"/>
              <a:t>3e studiedag </a:t>
            </a:r>
            <a:r>
              <a:rPr lang="nl-BE" sz="2400" dirty="0" smtClean="0"/>
              <a:t>informatiemanagement</a:t>
            </a:r>
          </a:p>
          <a:p>
            <a:endParaRPr lang="nl-BE" sz="2400" b="1" dirty="0"/>
          </a:p>
          <a:p>
            <a:r>
              <a:rPr lang="nl-BE" sz="2400" dirty="0"/>
              <a:t>Informatiemanagement : </a:t>
            </a:r>
            <a:r>
              <a:rPr lang="nl-BE" sz="2400" b="1" dirty="0"/>
              <a:t>Interactiviteit in diensten : sociale media, </a:t>
            </a:r>
            <a:r>
              <a:rPr lang="nl-BE" sz="2400" b="1" dirty="0" err="1"/>
              <a:t>mobility</a:t>
            </a:r>
            <a:r>
              <a:rPr lang="nl-BE" sz="2400" b="1" dirty="0"/>
              <a:t> en </a:t>
            </a:r>
            <a:r>
              <a:rPr lang="nl-BE" sz="2400" b="1" dirty="0" err="1" smtClean="0"/>
              <a:t>apps</a:t>
            </a:r>
            <a:endParaRPr lang="nl-BE" sz="2400" b="1" dirty="0" smtClean="0"/>
          </a:p>
          <a:p>
            <a:endParaRPr lang="nl-BE" sz="2400" b="1" dirty="0"/>
          </a:p>
          <a:p>
            <a:r>
              <a:rPr lang="nl-BE" sz="2400" b="1" dirty="0" smtClean="0"/>
              <a:t>Philippe De Pauw - Waterschoot</a:t>
            </a:r>
            <a:endParaRPr lang="nl-BE" sz="2400" b="1" dirty="0"/>
          </a:p>
        </p:txBody>
      </p:sp>
    </p:spTree>
    <p:extLst>
      <p:ext uri="{BB962C8B-B14F-4D97-AF65-F5344CB8AC3E}">
        <p14:creationId xmlns:p14="http://schemas.microsoft.com/office/powerpoint/2010/main" val="197470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What’s</a:t>
            </a:r>
            <a:r>
              <a:rPr lang="nl-BE" dirty="0"/>
              <a:t> a </a:t>
            </a:r>
            <a:r>
              <a:rPr lang="nl-BE" dirty="0" err="1"/>
              <a:t>Webapp</a:t>
            </a:r>
            <a:r>
              <a:rPr lang="nl-BE" dirty="0"/>
              <a:t>?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nl-BE" sz="4200" b="1" dirty="0" smtClean="0"/>
              <a:t>	Nadelen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pPr fontAlgn="base"/>
            <a:r>
              <a:rPr lang="nl-BE" dirty="0" smtClean="0"/>
              <a:t>Hardware- en </a:t>
            </a:r>
            <a:r>
              <a:rPr lang="nl-BE" dirty="0"/>
              <a:t>software </a:t>
            </a:r>
            <a:r>
              <a:rPr lang="nl-BE" b="1" dirty="0"/>
              <a:t>functionaliteit</a:t>
            </a:r>
            <a:r>
              <a:rPr lang="nl-BE" dirty="0"/>
              <a:t> van een </a:t>
            </a:r>
            <a:r>
              <a:rPr lang="nl-BE" b="1" dirty="0"/>
              <a:t>mobiel toestel</a:t>
            </a:r>
            <a:r>
              <a:rPr lang="nl-BE" dirty="0"/>
              <a:t> is </a:t>
            </a:r>
            <a:r>
              <a:rPr lang="nl-BE" b="1" dirty="0" smtClean="0"/>
              <a:t>moeilijk </a:t>
            </a:r>
            <a:r>
              <a:rPr lang="nl-BE" b="1" dirty="0"/>
              <a:t>aanspreekbaar</a:t>
            </a:r>
          </a:p>
          <a:p>
            <a:pPr fontAlgn="base"/>
            <a:r>
              <a:rPr lang="nl-BE" b="1" dirty="0"/>
              <a:t>Internetverbinding noodzakelijk</a:t>
            </a:r>
          </a:p>
          <a:p>
            <a:pPr fontAlgn="base"/>
            <a:r>
              <a:rPr lang="nl-BE" b="1" dirty="0"/>
              <a:t>Opslag </a:t>
            </a:r>
            <a:r>
              <a:rPr lang="nl-BE" dirty="0"/>
              <a:t>van </a:t>
            </a:r>
            <a:r>
              <a:rPr lang="nl-BE" b="1" dirty="0"/>
              <a:t>data </a:t>
            </a:r>
            <a:r>
              <a:rPr lang="nl-BE" dirty="0"/>
              <a:t>op het toestel zelf is enorm </a:t>
            </a:r>
            <a:r>
              <a:rPr lang="nl-BE" b="1" dirty="0"/>
              <a:t>beperkt</a:t>
            </a:r>
            <a:endParaRPr lang="nl-BE" dirty="0"/>
          </a:p>
          <a:p>
            <a:pPr fontAlgn="base"/>
            <a:r>
              <a:rPr lang="nl-BE" b="1" dirty="0"/>
              <a:t>Geld vragen</a:t>
            </a:r>
            <a:r>
              <a:rPr lang="nl-BE" dirty="0"/>
              <a:t> is </a:t>
            </a:r>
            <a:r>
              <a:rPr lang="nl-BE" b="1" dirty="0"/>
              <a:t>moeilijk</a:t>
            </a:r>
            <a:r>
              <a:rPr lang="nl-BE" dirty="0"/>
              <a:t>, enkel bij gepersonaliseerde </a:t>
            </a:r>
            <a:r>
              <a:rPr lang="nl-BE" dirty="0" smtClean="0"/>
              <a:t>en interactieve functionaliteiten </a:t>
            </a:r>
            <a:r>
              <a:rPr lang="nl-BE" dirty="0"/>
              <a:t>is dit mogelijk</a:t>
            </a:r>
          </a:p>
          <a:p>
            <a:r>
              <a:rPr lang="nl-BE" b="1" dirty="0"/>
              <a:t>Administratie </a:t>
            </a:r>
            <a:r>
              <a:rPr lang="nl-BE" dirty="0"/>
              <a:t>van de geldstromen moet je z</a:t>
            </a:r>
            <a:r>
              <a:rPr lang="nl-BE" b="1" dirty="0"/>
              <a:t>elf afhandelen</a:t>
            </a:r>
            <a:endParaRPr lang="nl-BE" dirty="0"/>
          </a:p>
        </p:txBody>
      </p:sp>
      <p:pic>
        <p:nvPicPr>
          <p:cNvPr id="4" name="Picture 2" descr="File:Facebook like thu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5536" y="1916832"/>
            <a:ext cx="92410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11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What’s</a:t>
            </a:r>
            <a:r>
              <a:rPr lang="nl-BE" dirty="0" smtClean="0"/>
              <a:t> a Native app?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nl-BE" dirty="0"/>
              <a:t>Is een applicatie </a:t>
            </a:r>
            <a:r>
              <a:rPr lang="nl-BE" dirty="0" smtClean="0"/>
              <a:t>die </a:t>
            </a:r>
            <a:r>
              <a:rPr lang="nl-BE" b="1" dirty="0"/>
              <a:t>draait op een mobiel toestel</a:t>
            </a:r>
            <a:r>
              <a:rPr lang="nl-BE" dirty="0"/>
              <a:t>, zoals op </a:t>
            </a:r>
            <a:r>
              <a:rPr lang="nl-BE" dirty="0" smtClean="0"/>
              <a:t>een </a:t>
            </a:r>
            <a:r>
              <a:rPr lang="nl-BE" dirty="0" err="1" smtClean="0"/>
              <a:t>smartphone</a:t>
            </a:r>
            <a:r>
              <a:rPr lang="nl-BE" dirty="0" smtClean="0"/>
              <a:t> </a:t>
            </a:r>
            <a:r>
              <a:rPr lang="nl-BE" dirty="0"/>
              <a:t>of tablet</a:t>
            </a:r>
          </a:p>
          <a:p>
            <a:pPr fontAlgn="base"/>
            <a:r>
              <a:rPr lang="nl-BE" dirty="0"/>
              <a:t>Is </a:t>
            </a:r>
            <a:r>
              <a:rPr lang="nl-BE" b="1" dirty="0"/>
              <a:t>platform afhankelijk</a:t>
            </a:r>
            <a:endParaRPr lang="nl-BE" dirty="0"/>
          </a:p>
          <a:p>
            <a:pPr lvl="1" fontAlgn="base"/>
            <a:r>
              <a:rPr lang="nl-BE" dirty="0"/>
              <a:t>Geschreven voor een specifiek besturingssysteem</a:t>
            </a:r>
          </a:p>
          <a:p>
            <a:pPr fontAlgn="base"/>
            <a:r>
              <a:rPr lang="nl-BE" b="1" dirty="0"/>
              <a:t>Draait </a:t>
            </a:r>
            <a:r>
              <a:rPr lang="nl-BE" dirty="0"/>
              <a:t>rechtstreeks op het besturingssysteem en dus </a:t>
            </a:r>
            <a:r>
              <a:rPr lang="nl-BE" b="1" dirty="0"/>
              <a:t>niet via een webbrowser</a:t>
            </a:r>
            <a:endParaRPr lang="nl-BE" dirty="0"/>
          </a:p>
          <a:p>
            <a:r>
              <a:rPr lang="nl-BE" dirty="0"/>
              <a:t>Applicatie wordt </a:t>
            </a:r>
            <a:r>
              <a:rPr lang="nl-BE" b="1" dirty="0"/>
              <a:t>gedistribueerd via</a:t>
            </a:r>
            <a:r>
              <a:rPr lang="nl-BE" dirty="0"/>
              <a:t> een </a:t>
            </a:r>
            <a:r>
              <a:rPr lang="nl-BE" b="1" dirty="0"/>
              <a:t>centrale </a:t>
            </a:r>
            <a:r>
              <a:rPr lang="nl-BE" b="1" dirty="0" smtClean="0"/>
              <a:t>winkel </a:t>
            </a:r>
            <a:r>
              <a:rPr lang="nl-BE" dirty="0" smtClean="0"/>
              <a:t>(store)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792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What’s</a:t>
            </a:r>
            <a:r>
              <a:rPr lang="nl-BE" dirty="0"/>
              <a:t> a Native app?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nl-BE" sz="4600" b="1" dirty="0" smtClean="0"/>
              <a:t>	Voordelen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pPr fontAlgn="base"/>
            <a:r>
              <a:rPr lang="nl-BE" b="1" dirty="0" smtClean="0"/>
              <a:t>Functionaliteiten </a:t>
            </a:r>
            <a:r>
              <a:rPr lang="nl-BE" dirty="0"/>
              <a:t>van het toestel </a:t>
            </a:r>
            <a:r>
              <a:rPr lang="nl-BE" dirty="0" smtClean="0"/>
              <a:t>zijn </a:t>
            </a:r>
            <a:r>
              <a:rPr lang="nl-BE" b="1" dirty="0" smtClean="0"/>
              <a:t>aanspreekbaar</a:t>
            </a:r>
            <a:r>
              <a:rPr lang="nl-BE" dirty="0"/>
              <a:t>, zoals: camera, </a:t>
            </a:r>
            <a:r>
              <a:rPr lang="nl-BE" dirty="0" err="1"/>
              <a:t>accelerometer</a:t>
            </a:r>
            <a:r>
              <a:rPr lang="nl-BE" dirty="0"/>
              <a:t>, ...</a:t>
            </a:r>
          </a:p>
          <a:p>
            <a:pPr fontAlgn="base"/>
            <a:r>
              <a:rPr lang="nl-BE" b="1" dirty="0" smtClean="0"/>
              <a:t>Mediabibliotheek</a:t>
            </a:r>
            <a:r>
              <a:rPr lang="nl-BE" dirty="0" smtClean="0"/>
              <a:t> </a:t>
            </a:r>
            <a:r>
              <a:rPr lang="nl-BE" dirty="0"/>
              <a:t>van het toestel is </a:t>
            </a:r>
            <a:r>
              <a:rPr lang="nl-BE" b="1" dirty="0"/>
              <a:t>toegankelijk</a:t>
            </a:r>
            <a:endParaRPr lang="nl-BE" dirty="0"/>
          </a:p>
          <a:p>
            <a:pPr fontAlgn="base"/>
            <a:r>
              <a:rPr lang="nl-BE" dirty="0"/>
              <a:t>Mogelijke </a:t>
            </a:r>
            <a:r>
              <a:rPr lang="nl-BE" b="1" dirty="0"/>
              <a:t>integratie </a:t>
            </a:r>
            <a:r>
              <a:rPr lang="nl-BE" dirty="0"/>
              <a:t>met </a:t>
            </a:r>
            <a:r>
              <a:rPr lang="nl-BE" b="1" dirty="0"/>
              <a:t>andere native </a:t>
            </a:r>
            <a:r>
              <a:rPr lang="nl-BE" b="1" dirty="0" err="1"/>
              <a:t>apps</a:t>
            </a:r>
            <a:r>
              <a:rPr lang="nl-BE" dirty="0"/>
              <a:t> </a:t>
            </a:r>
          </a:p>
          <a:p>
            <a:pPr fontAlgn="base"/>
            <a:r>
              <a:rPr lang="nl-BE" b="1" dirty="0"/>
              <a:t>Internetverbinding </a:t>
            </a:r>
            <a:r>
              <a:rPr lang="nl-BE" dirty="0"/>
              <a:t>is meestal </a:t>
            </a:r>
            <a:r>
              <a:rPr lang="nl-BE" b="1" dirty="0"/>
              <a:t>niet noodzakelijk</a:t>
            </a:r>
            <a:endParaRPr lang="nl-BE" dirty="0"/>
          </a:p>
          <a:p>
            <a:pPr lvl="1" fontAlgn="base"/>
            <a:r>
              <a:rPr lang="nl-BE" dirty="0"/>
              <a:t>De meeste inhoud is ook offline beschikbaar</a:t>
            </a:r>
          </a:p>
          <a:p>
            <a:pPr fontAlgn="base"/>
            <a:r>
              <a:rPr lang="nl-BE" b="1" dirty="0"/>
              <a:t>Geld vragen</a:t>
            </a:r>
            <a:r>
              <a:rPr lang="nl-BE" dirty="0"/>
              <a:t> is </a:t>
            </a:r>
            <a:r>
              <a:rPr lang="nl-BE" b="1" dirty="0"/>
              <a:t>mogelijk</a:t>
            </a:r>
            <a:endParaRPr lang="nl-BE" dirty="0"/>
          </a:p>
          <a:p>
            <a:pPr lvl="1" fontAlgn="base"/>
            <a:r>
              <a:rPr lang="nl-BE" dirty="0"/>
              <a:t>Administratie wordt afgehandeld door de centrale winkels</a:t>
            </a:r>
          </a:p>
        </p:txBody>
      </p:sp>
      <p:pic>
        <p:nvPicPr>
          <p:cNvPr id="4" name="Picture 2" descr="File:Facebook like thu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92410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5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What’s</a:t>
            </a:r>
            <a:r>
              <a:rPr lang="nl-BE" dirty="0"/>
              <a:t> a Native app?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nl-BE" sz="4200" b="1" dirty="0" smtClean="0"/>
              <a:t>	Nadelen</a:t>
            </a:r>
            <a:br>
              <a:rPr lang="nl-BE" sz="4200" b="1" dirty="0" smtClean="0"/>
            </a:br>
            <a:endParaRPr lang="nl-BE" sz="4200" b="1" dirty="0" smtClean="0"/>
          </a:p>
          <a:p>
            <a:pPr fontAlgn="base"/>
            <a:r>
              <a:rPr lang="nl-BE" b="1" dirty="0" smtClean="0"/>
              <a:t>Ontwikkelen </a:t>
            </a:r>
            <a:r>
              <a:rPr lang="nl-BE" b="1" dirty="0"/>
              <a:t>per besturingssysteem</a:t>
            </a:r>
          </a:p>
          <a:p>
            <a:pPr lvl="1" fontAlgn="base"/>
            <a:r>
              <a:rPr lang="nl-BE" dirty="0"/>
              <a:t>Apple </a:t>
            </a:r>
            <a:r>
              <a:rPr lang="nl-BE" dirty="0" err="1"/>
              <a:t>iOS</a:t>
            </a:r>
            <a:r>
              <a:rPr lang="nl-BE" dirty="0"/>
              <a:t> (</a:t>
            </a:r>
            <a:r>
              <a:rPr lang="nl-BE" dirty="0" err="1"/>
              <a:t>Objective</a:t>
            </a:r>
            <a:r>
              <a:rPr lang="nl-BE" dirty="0"/>
              <a:t> C)</a:t>
            </a:r>
          </a:p>
          <a:p>
            <a:pPr lvl="1" fontAlgn="base"/>
            <a:r>
              <a:rPr lang="nl-BE" dirty="0" err="1"/>
              <a:t>Android</a:t>
            </a:r>
            <a:r>
              <a:rPr lang="nl-BE" dirty="0"/>
              <a:t> OS (Java)</a:t>
            </a:r>
          </a:p>
          <a:p>
            <a:pPr lvl="1" fontAlgn="base"/>
            <a:r>
              <a:rPr lang="nl-BE" dirty="0"/>
              <a:t>Windows Phone 8 OS (C#, XAML, …)</a:t>
            </a:r>
          </a:p>
          <a:p>
            <a:pPr fontAlgn="base"/>
            <a:r>
              <a:rPr lang="nl-BE" b="1" dirty="0"/>
              <a:t>Hogere ontwikkelingskosten</a:t>
            </a:r>
            <a:r>
              <a:rPr lang="nl-BE" dirty="0"/>
              <a:t> dan </a:t>
            </a:r>
            <a:r>
              <a:rPr lang="nl-BE" dirty="0" err="1"/>
              <a:t>webapps</a:t>
            </a:r>
            <a:endParaRPr lang="nl-BE" dirty="0"/>
          </a:p>
          <a:p>
            <a:pPr fontAlgn="base"/>
            <a:r>
              <a:rPr lang="nl-BE" b="1" dirty="0"/>
              <a:t>Goedkeuring nodig</a:t>
            </a:r>
            <a:r>
              <a:rPr lang="nl-BE" dirty="0"/>
              <a:t> voor plaatsing </a:t>
            </a:r>
            <a:r>
              <a:rPr lang="nl-BE" dirty="0" smtClean="0"/>
              <a:t>in </a:t>
            </a:r>
            <a:r>
              <a:rPr lang="nl-BE" dirty="0"/>
              <a:t>een centrale winkel (store)</a:t>
            </a:r>
          </a:p>
          <a:p>
            <a:pPr fontAlgn="base"/>
            <a:r>
              <a:rPr lang="nl-BE" dirty="0"/>
              <a:t>De informatie is </a:t>
            </a:r>
            <a:r>
              <a:rPr lang="nl-BE" b="1" dirty="0"/>
              <a:t>meestal niet up-to-date</a:t>
            </a:r>
          </a:p>
          <a:p>
            <a:pPr fontAlgn="base"/>
            <a:r>
              <a:rPr lang="nl-BE" b="1" dirty="0"/>
              <a:t>Moet gedownload worden </a:t>
            </a:r>
            <a:r>
              <a:rPr lang="nl-BE" dirty="0"/>
              <a:t>door de gebruiker uit de centrale winkels</a:t>
            </a:r>
          </a:p>
          <a:p>
            <a:endParaRPr lang="nl-BE" dirty="0"/>
          </a:p>
        </p:txBody>
      </p:sp>
      <p:pic>
        <p:nvPicPr>
          <p:cNvPr id="4" name="Picture 2" descr="File:Facebook like thu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5536" y="1916832"/>
            <a:ext cx="92410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6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What’s</a:t>
            </a:r>
            <a:r>
              <a:rPr lang="nl-BE" dirty="0"/>
              <a:t> a </a:t>
            </a:r>
            <a:r>
              <a:rPr lang="nl-BE" dirty="0" err="1" smtClean="0"/>
              <a:t>Hybrid</a:t>
            </a:r>
            <a:r>
              <a:rPr lang="nl-BE" dirty="0" smtClean="0"/>
              <a:t> app</a:t>
            </a:r>
            <a:r>
              <a:rPr lang="nl-BE" dirty="0"/>
              <a:t>?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fontAlgn="base"/>
            <a:r>
              <a:rPr lang="nl-BE" dirty="0"/>
              <a:t>Is een </a:t>
            </a:r>
            <a:r>
              <a:rPr lang="nl-BE" b="1" dirty="0"/>
              <a:t>n</a:t>
            </a:r>
            <a:r>
              <a:rPr lang="nl-BE" b="1" dirty="0" smtClean="0"/>
              <a:t>ative </a:t>
            </a:r>
            <a:r>
              <a:rPr lang="nl-BE" b="1" dirty="0"/>
              <a:t>app, maar ook een </a:t>
            </a:r>
            <a:r>
              <a:rPr lang="nl-BE" b="1" dirty="0" err="1"/>
              <a:t>w</a:t>
            </a:r>
            <a:r>
              <a:rPr lang="nl-BE" b="1" dirty="0" err="1" smtClean="0"/>
              <a:t>ebapp</a:t>
            </a:r>
            <a:endParaRPr lang="nl-BE" dirty="0"/>
          </a:p>
          <a:p>
            <a:pPr fontAlgn="base"/>
            <a:r>
              <a:rPr lang="nl-BE" dirty="0"/>
              <a:t>Moeten, zoals een native app, </a:t>
            </a:r>
            <a:r>
              <a:rPr lang="nl-BE" b="1" dirty="0"/>
              <a:t>gedownload </a:t>
            </a:r>
            <a:r>
              <a:rPr lang="nl-BE" dirty="0"/>
              <a:t>worden </a:t>
            </a:r>
            <a:r>
              <a:rPr lang="nl-BE" b="1" dirty="0"/>
              <a:t>uit een centrale winkel</a:t>
            </a:r>
          </a:p>
          <a:p>
            <a:pPr fontAlgn="base"/>
            <a:r>
              <a:rPr lang="nl-BE" b="1" dirty="0"/>
              <a:t>Uitbreidingen </a:t>
            </a:r>
            <a:r>
              <a:rPr lang="nl-BE" dirty="0"/>
              <a:t>mogelijk zonder een nieuwe release te plaatsen in de centrale winkels</a:t>
            </a:r>
            <a:endParaRPr lang="nl-BE" b="1" dirty="0"/>
          </a:p>
          <a:p>
            <a:r>
              <a:rPr lang="nl-BE" b="1" dirty="0"/>
              <a:t>Data</a:t>
            </a:r>
            <a:r>
              <a:rPr lang="nl-BE" dirty="0"/>
              <a:t> </a:t>
            </a:r>
            <a:r>
              <a:rPr lang="nl-BE" dirty="0" smtClean="0"/>
              <a:t>kunnen </a:t>
            </a:r>
            <a:r>
              <a:rPr lang="nl-BE" dirty="0"/>
              <a:t>ook afkomstig zijn </a:t>
            </a:r>
            <a:r>
              <a:rPr lang="nl-BE" b="1" dirty="0"/>
              <a:t>uit </a:t>
            </a:r>
            <a:r>
              <a:rPr lang="nl-BE" b="1" dirty="0" smtClean="0"/>
              <a:t>andere </a:t>
            </a:r>
            <a:r>
              <a:rPr lang="nl-BE" b="1" dirty="0" err="1" smtClean="0"/>
              <a:t>webapplicaties</a:t>
            </a:r>
            <a:r>
              <a:rPr lang="nl-BE" dirty="0" smtClean="0"/>
              <a:t>, </a:t>
            </a:r>
            <a:r>
              <a:rPr lang="nl-BE" dirty="0"/>
              <a:t>waardoor de </a:t>
            </a:r>
            <a:r>
              <a:rPr lang="nl-BE" b="1" dirty="0"/>
              <a:t>informatie up-to-date</a:t>
            </a:r>
            <a:r>
              <a:rPr lang="nl-BE" dirty="0"/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400625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What’s</a:t>
            </a:r>
            <a:r>
              <a:rPr lang="nl-BE" dirty="0"/>
              <a:t> a </a:t>
            </a:r>
            <a:r>
              <a:rPr lang="nl-BE" dirty="0" err="1"/>
              <a:t>Hybrid</a:t>
            </a:r>
            <a:r>
              <a:rPr lang="nl-BE" dirty="0"/>
              <a:t> app?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nl-BE" dirty="0"/>
              <a:t>Ontwikkeld m.b.v. </a:t>
            </a:r>
            <a:r>
              <a:rPr lang="nl-BE" b="1" dirty="0" err="1"/>
              <a:t>webtechnologieën</a:t>
            </a:r>
            <a:r>
              <a:rPr lang="nl-BE" dirty="0"/>
              <a:t>: </a:t>
            </a:r>
            <a:r>
              <a:rPr lang="nl-BE" b="1" dirty="0"/>
              <a:t>HTML, CSS en JavaScript</a:t>
            </a:r>
            <a:endParaRPr lang="nl-BE" dirty="0"/>
          </a:p>
          <a:p>
            <a:pPr fontAlgn="base"/>
            <a:r>
              <a:rPr lang="nl-BE" b="1" dirty="0"/>
              <a:t>Draait binnen een native container</a:t>
            </a:r>
            <a:r>
              <a:rPr lang="nl-BE" dirty="0"/>
              <a:t>, meer bepaald een </a:t>
            </a:r>
            <a:r>
              <a:rPr lang="nl-BE" dirty="0" err="1" smtClean="0"/>
              <a:t>webview</a:t>
            </a:r>
            <a:r>
              <a:rPr lang="nl-BE" dirty="0" smtClean="0"/>
              <a:t> </a:t>
            </a:r>
            <a:r>
              <a:rPr lang="nl-BE" dirty="0"/>
              <a:t>control → Native browser </a:t>
            </a:r>
            <a:r>
              <a:rPr lang="nl-BE" dirty="0" err="1"/>
              <a:t>rendering</a:t>
            </a:r>
            <a:r>
              <a:rPr lang="nl-BE" dirty="0"/>
              <a:t> engine</a:t>
            </a:r>
          </a:p>
          <a:p>
            <a:pPr fontAlgn="base"/>
            <a:r>
              <a:rPr lang="nl-BE" dirty="0"/>
              <a:t>Via een </a:t>
            </a:r>
            <a:r>
              <a:rPr lang="nl-BE" b="1" dirty="0" err="1"/>
              <a:t>abstractielaag</a:t>
            </a:r>
            <a:r>
              <a:rPr lang="nl-BE" b="1" dirty="0"/>
              <a:t> </a:t>
            </a:r>
            <a:r>
              <a:rPr lang="nl-BE" dirty="0"/>
              <a:t>kunnen vele native </a:t>
            </a:r>
            <a:r>
              <a:rPr lang="nl-BE" b="1" dirty="0"/>
              <a:t>API functionaliteiten</a:t>
            </a:r>
            <a:r>
              <a:rPr lang="nl-BE" dirty="0"/>
              <a:t> aangesproken worden, omdat deze vertaald worden naar een </a:t>
            </a:r>
            <a:r>
              <a:rPr lang="nl-BE" b="1" dirty="0"/>
              <a:t>JavaScript API</a:t>
            </a:r>
            <a:endParaRPr lang="nl-BE" dirty="0"/>
          </a:p>
          <a:p>
            <a:pPr fontAlgn="base"/>
            <a:r>
              <a:rPr lang="nl-BE" b="1" dirty="0"/>
              <a:t>Cross platform</a:t>
            </a:r>
          </a:p>
          <a:p>
            <a:pPr fontAlgn="base"/>
            <a:r>
              <a:rPr lang="nl-BE" b="1" dirty="0"/>
              <a:t>Kan ook offline werken!</a:t>
            </a:r>
          </a:p>
        </p:txBody>
      </p:sp>
    </p:spTree>
    <p:extLst>
      <p:ext uri="{BB962C8B-B14F-4D97-AF65-F5344CB8AC3E}">
        <p14:creationId xmlns:p14="http://schemas.microsoft.com/office/powerpoint/2010/main" val="11699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Hybrid</a:t>
            </a:r>
            <a:r>
              <a:rPr lang="nl-BE" dirty="0"/>
              <a:t> </a:t>
            </a:r>
            <a:r>
              <a:rPr lang="nl-BE" dirty="0" smtClean="0"/>
              <a:t>app</a:t>
            </a:r>
          </a:p>
          <a:p>
            <a:r>
              <a:rPr lang="nl-BE" sz="2000" dirty="0" err="1" smtClean="0"/>
              <a:t>Arteveldehogeschool</a:t>
            </a:r>
            <a:r>
              <a:rPr lang="nl-BE" sz="2000" dirty="0" smtClean="0"/>
              <a:t> Mediatheek App </a:t>
            </a:r>
            <a:r>
              <a:rPr lang="nl-BE" sz="2000" dirty="0" smtClean="0">
                <a:sym typeface="Wingdings" panose="05000000000000000000" pitchFamily="2" charset="2"/>
              </a:rPr>
              <a:t> </a:t>
            </a:r>
            <a:r>
              <a:rPr lang="nl-BE" sz="2000" dirty="0" err="1" smtClean="0">
                <a:sym typeface="Wingdings" panose="05000000000000000000" pitchFamily="2" charset="2"/>
              </a:rPr>
              <a:t>coming</a:t>
            </a:r>
            <a:r>
              <a:rPr lang="nl-BE" sz="2000" dirty="0" smtClean="0">
                <a:sym typeface="Wingdings" panose="05000000000000000000" pitchFamily="2" charset="2"/>
              </a:rPr>
              <a:t> </a:t>
            </a:r>
            <a:r>
              <a:rPr lang="nl-BE" sz="2000" dirty="0" err="1" smtClean="0">
                <a:sym typeface="Wingdings" panose="05000000000000000000" pitchFamily="2" charset="2"/>
              </a:rPr>
              <a:t>soon</a:t>
            </a:r>
            <a:r>
              <a:rPr lang="nl-BE" sz="2000" dirty="0" smtClean="0">
                <a:sym typeface="Wingdings" panose="05000000000000000000" pitchFamily="2" charset="2"/>
              </a:rPr>
              <a:t>…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42023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Hybrid</a:t>
            </a:r>
            <a:r>
              <a:rPr lang="nl-BE" dirty="0" smtClean="0"/>
              <a:t> app</a:t>
            </a:r>
          </a:p>
          <a:p>
            <a:r>
              <a:rPr lang="nl-BE" sz="2400" dirty="0">
                <a:hlinkClick r:id="rId3"/>
              </a:rPr>
              <a:t>http://fb.html5isready.com</a:t>
            </a:r>
            <a:r>
              <a:rPr lang="nl-BE" sz="2400" dirty="0" smtClean="0">
                <a:hlinkClick r:id="rId3"/>
              </a:rPr>
              <a:t>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6809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Hybrid</a:t>
            </a:r>
            <a:r>
              <a:rPr lang="nl-BE" dirty="0" smtClean="0"/>
              <a:t> app</a:t>
            </a:r>
          </a:p>
          <a:p>
            <a:r>
              <a:rPr lang="nl-BE" sz="2000" dirty="0">
                <a:hlinkClick r:id="rId3"/>
              </a:rPr>
              <a:t>http://www.appcelerator.com/customers/app-showcase/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44019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App </a:t>
            </a:r>
            <a:r>
              <a:rPr lang="nl-BE" dirty="0" err="1"/>
              <a:t>development</a:t>
            </a:r>
            <a:r>
              <a:rPr lang="nl-BE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37071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dertitel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200" dirty="0" err="1" smtClean="0"/>
              <a:t>Wie</a:t>
            </a:r>
            <a:r>
              <a:rPr lang="en-US" sz="5200" dirty="0" smtClean="0"/>
              <a:t> </a:t>
            </a:r>
            <a:r>
              <a:rPr lang="en-US" sz="5200" dirty="0" err="1" smtClean="0"/>
              <a:t>zijn</a:t>
            </a:r>
            <a:r>
              <a:rPr lang="en-US" sz="5200" dirty="0" smtClean="0"/>
              <a:t> </a:t>
            </a:r>
            <a:r>
              <a:rPr lang="en-US" sz="5200" dirty="0" err="1" smtClean="0"/>
              <a:t>wij</a:t>
            </a:r>
            <a:r>
              <a:rPr lang="en-US" sz="5200" dirty="0" smtClean="0"/>
              <a:t>?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sz="half" idx="10"/>
          </p:nvPr>
        </p:nvSpPr>
        <p:spPr>
          <a:xfrm>
            <a:off x="-5720" y="0"/>
            <a:ext cx="9144000" cy="5373216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02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App Development Workflow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nl-BE" dirty="0"/>
              <a:t>Briefing, </a:t>
            </a:r>
            <a:r>
              <a:rPr lang="nl-BE" dirty="0" smtClean="0"/>
              <a:t>Analyse, Concept &amp; Planning</a:t>
            </a:r>
            <a:endParaRPr lang="nl-BE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dirty="0" smtClean="0"/>
              <a:t>User </a:t>
            </a:r>
            <a:r>
              <a:rPr lang="nl-BE" dirty="0" err="1"/>
              <a:t>Experience</a:t>
            </a:r>
            <a:r>
              <a:rPr lang="nl-BE" dirty="0"/>
              <a:t> Design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nl-BE" dirty="0" smtClean="0"/>
              <a:t>Implementatie</a:t>
            </a:r>
            <a:endParaRPr lang="nl-BE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dirty="0" err="1"/>
              <a:t>Testing</a:t>
            </a:r>
            <a:endParaRPr lang="nl-BE" dirty="0"/>
          </a:p>
          <a:p>
            <a:pPr marL="514350" indent="-514350" fontAlgn="base">
              <a:buFont typeface="+mj-lt"/>
              <a:buAutoNum type="arabicPeriod"/>
            </a:pPr>
            <a:r>
              <a:rPr lang="nl-BE" dirty="0"/>
              <a:t>Deployment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nl-BE" dirty="0"/>
              <a:t>Oplevering &amp; </a:t>
            </a:r>
            <a:r>
              <a:rPr lang="nl-BE" dirty="0" smtClean="0"/>
              <a:t>Onderhoud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741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1. Briefing, Analyse &amp; Concept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3600" b="1" dirty="0" smtClean="0"/>
              <a:t>Overleg met de klant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sz="2800" dirty="0" smtClean="0"/>
              <a:t>Vragen die je moet (laten) beantwoorden</a:t>
            </a:r>
          </a:p>
          <a:p>
            <a:pPr lvl="1"/>
            <a:r>
              <a:rPr lang="nl-BE" sz="2400" dirty="0" smtClean="0"/>
              <a:t>Wat wil de klant?</a:t>
            </a:r>
          </a:p>
          <a:p>
            <a:pPr lvl="1"/>
            <a:r>
              <a:rPr lang="nl-BE" sz="2400" dirty="0" smtClean="0"/>
              <a:t>Wat is de boodschap?</a:t>
            </a:r>
          </a:p>
          <a:p>
            <a:pPr lvl="1"/>
            <a:r>
              <a:rPr lang="nl-BE" sz="2400" dirty="0" smtClean="0"/>
              <a:t>Wat is het doelpubliek?</a:t>
            </a:r>
          </a:p>
          <a:p>
            <a:pPr lvl="1"/>
            <a:r>
              <a:rPr lang="nl-BE" sz="2400" dirty="0" smtClean="0"/>
              <a:t>Welke informatie is voorhanden?</a:t>
            </a:r>
          </a:p>
          <a:p>
            <a:pPr lvl="1"/>
            <a:r>
              <a:rPr lang="nl-BE" sz="2400" dirty="0" smtClean="0"/>
              <a:t>Wat is het budget?</a:t>
            </a:r>
          </a:p>
          <a:p>
            <a:pPr lvl="1"/>
            <a:r>
              <a:rPr lang="nl-BE" sz="2400" dirty="0" smtClean="0"/>
              <a:t>Wanneer moet de applicatie af zijn?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92231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1. Briefing, Analyse &amp; Concept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sz="3600" b="1" dirty="0" smtClean="0"/>
              <a:t>Wat wil de klant?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sz="2800" dirty="0" smtClean="0"/>
              <a:t>Het antwoord op deze vraag is zeer divers en soms ook onverwacht</a:t>
            </a:r>
          </a:p>
          <a:p>
            <a:pPr lvl="1"/>
            <a:r>
              <a:rPr lang="nl-BE" sz="2400" dirty="0" smtClean="0"/>
              <a:t>Aanwezig zijn op het internet</a:t>
            </a:r>
          </a:p>
          <a:p>
            <a:pPr lvl="1"/>
            <a:r>
              <a:rPr lang="nl-BE" sz="2400" dirty="0" smtClean="0"/>
              <a:t>Producten en/of diensten online aanbieden</a:t>
            </a:r>
          </a:p>
          <a:p>
            <a:pPr lvl="1"/>
            <a:r>
              <a:rPr lang="nl-BE" sz="2400" dirty="0" smtClean="0"/>
              <a:t>Media delen met de buitenwereld</a:t>
            </a:r>
          </a:p>
          <a:p>
            <a:pPr lvl="1"/>
            <a:r>
              <a:rPr lang="nl-BE" sz="2400" dirty="0" smtClean="0"/>
              <a:t>Catalogi digitaal aanbieden i.p.v. gedrukt</a:t>
            </a:r>
          </a:p>
          <a:p>
            <a:pPr lvl="1"/>
            <a:r>
              <a:rPr lang="nl-BE" sz="2400" dirty="0" smtClean="0"/>
              <a:t>Klantendienst ontlasten</a:t>
            </a:r>
          </a:p>
          <a:p>
            <a:pPr lvl="1"/>
            <a:r>
              <a:rPr lang="nl-BE" sz="2400" dirty="0" smtClean="0"/>
              <a:t>Online nieuwsbrieven versturen</a:t>
            </a:r>
          </a:p>
          <a:p>
            <a:pPr lvl="1"/>
            <a:r>
              <a:rPr lang="nl-BE" sz="2400" dirty="0" smtClean="0"/>
              <a:t>Reclame maken en promoties aanbieden op populaire </a:t>
            </a:r>
            <a:r>
              <a:rPr lang="nl-BE" sz="2400" dirty="0" err="1" smtClean="0"/>
              <a:t>social</a:t>
            </a:r>
            <a:r>
              <a:rPr lang="nl-BE" sz="2400" dirty="0" smtClean="0"/>
              <a:t> media</a:t>
            </a:r>
          </a:p>
          <a:p>
            <a:pPr lvl="1"/>
            <a:r>
              <a:rPr lang="nl-BE" sz="2400" dirty="0" smtClean="0"/>
              <a:t>…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88693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1. Briefing, Analyse &amp; Concept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sz="3600" b="1" dirty="0" smtClean="0"/>
              <a:t>Wat is de boodschap?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sz="2800" dirty="0" smtClean="0"/>
              <a:t>Dit is in vele gevallen het verlengde van het doel, met de focus op de “</a:t>
            </a:r>
            <a:r>
              <a:rPr lang="nl-BE" sz="2800" b="1" dirty="0" smtClean="0"/>
              <a:t>Tone of Voice</a:t>
            </a:r>
            <a:r>
              <a:rPr lang="nl-BE" sz="2800" dirty="0" smtClean="0"/>
              <a:t>”</a:t>
            </a:r>
          </a:p>
          <a:p>
            <a:pPr lvl="1"/>
            <a:r>
              <a:rPr lang="nl-BE" sz="2400" dirty="0" smtClean="0"/>
              <a:t>Tonen van de </a:t>
            </a:r>
            <a:r>
              <a:rPr lang="nl-BE" sz="2400" b="1" dirty="0" smtClean="0"/>
              <a:t>persoonlijkheid</a:t>
            </a:r>
            <a:r>
              <a:rPr lang="nl-BE" sz="2400" dirty="0" smtClean="0"/>
              <a:t> (</a:t>
            </a:r>
            <a:r>
              <a:rPr lang="nl-BE" sz="2400" b="1" dirty="0" smtClean="0"/>
              <a:t>authenticiteit</a:t>
            </a:r>
            <a:r>
              <a:rPr lang="nl-BE" sz="2400" dirty="0" smtClean="0"/>
              <a:t>)</a:t>
            </a:r>
          </a:p>
          <a:p>
            <a:pPr lvl="1"/>
            <a:r>
              <a:rPr lang="nl-BE" sz="2400" dirty="0" smtClean="0"/>
              <a:t>Huidige </a:t>
            </a:r>
            <a:r>
              <a:rPr lang="nl-BE" sz="2400" b="1" dirty="0" smtClean="0"/>
              <a:t>klanten behouden</a:t>
            </a:r>
            <a:r>
              <a:rPr lang="nl-BE" sz="2400" dirty="0" smtClean="0"/>
              <a:t>, nieuwe klanten </a:t>
            </a:r>
            <a:r>
              <a:rPr lang="nl-BE" sz="2400" b="1" dirty="0" smtClean="0"/>
              <a:t>aanwerven</a:t>
            </a:r>
          </a:p>
          <a:p>
            <a:pPr lvl="1"/>
            <a:r>
              <a:rPr lang="nl-BE" sz="2400" dirty="0" smtClean="0"/>
              <a:t>Zich </a:t>
            </a:r>
            <a:r>
              <a:rPr lang="nl-BE" sz="2400" b="1" dirty="0" smtClean="0"/>
              <a:t>onderscheiden</a:t>
            </a:r>
            <a:r>
              <a:rPr lang="nl-BE" sz="2400" dirty="0" smtClean="0"/>
              <a:t> van concurrenten</a:t>
            </a:r>
          </a:p>
          <a:p>
            <a:pPr lvl="1"/>
            <a:r>
              <a:rPr lang="nl-BE" sz="2400" dirty="0" smtClean="0"/>
              <a:t>Tone of Voice is een </a:t>
            </a:r>
            <a:r>
              <a:rPr lang="nl-BE" sz="2400" b="1" dirty="0" smtClean="0"/>
              <a:t>onderdeel</a:t>
            </a:r>
            <a:r>
              <a:rPr lang="nl-BE" sz="2400" dirty="0" smtClean="0"/>
              <a:t> </a:t>
            </a:r>
            <a:r>
              <a:rPr lang="nl-BE" sz="2400" b="1" dirty="0" smtClean="0"/>
              <a:t>van</a:t>
            </a:r>
            <a:r>
              <a:rPr lang="nl-BE" sz="2400" dirty="0" smtClean="0"/>
              <a:t> de huisstijl en moet dus passen bij de </a:t>
            </a:r>
            <a:r>
              <a:rPr lang="nl-BE" sz="2400" b="1" dirty="0" smtClean="0"/>
              <a:t>visuele identiteit </a:t>
            </a:r>
            <a:r>
              <a:rPr lang="nl-BE" sz="2400" dirty="0" smtClean="0"/>
              <a:t>van het bedrijf</a:t>
            </a:r>
          </a:p>
          <a:p>
            <a:pPr lvl="1"/>
            <a:r>
              <a:rPr lang="nl-BE" sz="2400" dirty="0" smtClean="0"/>
              <a:t>Gebruik van jargon, humor, …?</a:t>
            </a:r>
          </a:p>
          <a:p>
            <a:pPr lvl="1"/>
            <a:r>
              <a:rPr lang="nl-BE" sz="2400" dirty="0" smtClean="0"/>
              <a:t>Informeel taalgebruik?</a:t>
            </a:r>
          </a:p>
          <a:p>
            <a:pPr lvl="1"/>
            <a:r>
              <a:rPr lang="nl-BE" sz="2400" dirty="0" smtClean="0"/>
              <a:t>Hoe klinken de concurrenten?</a:t>
            </a:r>
          </a:p>
          <a:p>
            <a:pPr lvl="1"/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15207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Wat is de boodschap?</a:t>
            </a:r>
          </a:p>
          <a:p>
            <a:r>
              <a:rPr lang="nl-BE" sz="2800" dirty="0">
                <a:hlinkClick r:id="rId3"/>
              </a:rPr>
              <a:t>http://voiceandtone.com</a:t>
            </a:r>
            <a:r>
              <a:rPr lang="nl-BE" sz="2800" dirty="0" smtClean="0">
                <a:hlinkClick r:id="rId3"/>
              </a:rPr>
              <a:t>/</a:t>
            </a:r>
            <a:endParaRPr lang="nl-BE" sz="2800" dirty="0" smtClean="0"/>
          </a:p>
        </p:txBody>
      </p:sp>
    </p:spTree>
    <p:extLst>
      <p:ext uri="{BB962C8B-B14F-4D97-AF65-F5344CB8AC3E}">
        <p14:creationId xmlns:p14="http://schemas.microsoft.com/office/powerpoint/2010/main" val="254441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1. Briefing, Analyse &amp; Concept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sz="3600" b="1" dirty="0" smtClean="0"/>
              <a:t>Wat is het doelpubliek</a:t>
            </a:r>
            <a:r>
              <a:rPr lang="nl-BE" sz="3600" b="1" dirty="0" smtClean="0"/>
              <a:t>? (1)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sz="2800" dirty="0" smtClean="0"/>
              <a:t>Uitwerken van de wensen van de klant en de boodschap die we willen brengen met de </a:t>
            </a:r>
            <a:r>
              <a:rPr lang="nl-BE" sz="2800" b="1" dirty="0" smtClean="0"/>
              <a:t>eindgebruiker</a:t>
            </a:r>
            <a:r>
              <a:rPr lang="nl-BE" sz="2800" dirty="0" smtClean="0"/>
              <a:t> in gedachte</a:t>
            </a:r>
          </a:p>
          <a:p>
            <a:pPr lvl="1"/>
            <a:r>
              <a:rPr lang="nl-BE" sz="2400" b="1" dirty="0" smtClean="0"/>
              <a:t>Demografische</a:t>
            </a:r>
            <a:r>
              <a:rPr lang="nl-BE" sz="2400" dirty="0" smtClean="0"/>
              <a:t> profilering (leeftijd, geslacht, opleidingsniveau, land, …)</a:t>
            </a:r>
          </a:p>
          <a:p>
            <a:pPr lvl="1"/>
            <a:r>
              <a:rPr lang="nl-BE" sz="2400" b="1" dirty="0" smtClean="0"/>
              <a:t>Psychografische</a:t>
            </a:r>
            <a:r>
              <a:rPr lang="nl-BE" sz="2400" dirty="0" smtClean="0"/>
              <a:t> profilering (houding, opvatting, waarden, opinies, interesses, …)</a:t>
            </a:r>
          </a:p>
          <a:p>
            <a:pPr lvl="1"/>
            <a:r>
              <a:rPr lang="nl-BE" sz="2400" b="1" dirty="0" err="1" smtClean="0"/>
              <a:t>Technografische</a:t>
            </a:r>
            <a:r>
              <a:rPr lang="nl-BE" sz="2400" dirty="0" smtClean="0"/>
              <a:t> profilering (browsertype, toestel, techneut of niet, locatie, tijdstip, …)</a:t>
            </a:r>
          </a:p>
          <a:p>
            <a:pPr lvl="1"/>
            <a:endParaRPr lang="nl-BE" dirty="0" smtClean="0"/>
          </a:p>
          <a:p>
            <a:pPr lvl="1"/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23774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1. Briefing, Analyse &amp; Concept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3600" b="1" dirty="0" smtClean="0"/>
              <a:t>Wat is het doelpubliek</a:t>
            </a:r>
            <a:r>
              <a:rPr lang="nl-BE" sz="3600" b="1" dirty="0" smtClean="0"/>
              <a:t>? (2)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sz="2800" b="1" dirty="0" err="1" smtClean="0"/>
              <a:t>Persona’s</a:t>
            </a:r>
            <a:r>
              <a:rPr lang="nl-BE" sz="2800" dirty="0" smtClean="0"/>
              <a:t> opstellen voor de mogelijke eindgebruikers</a:t>
            </a:r>
          </a:p>
          <a:p>
            <a:pPr lvl="1"/>
            <a:r>
              <a:rPr lang="nl-BE" sz="2400" dirty="0" err="1" smtClean="0"/>
              <a:t>Persona’s</a:t>
            </a:r>
            <a:r>
              <a:rPr lang="nl-BE" sz="2400" dirty="0" smtClean="0"/>
              <a:t> zijn </a:t>
            </a:r>
            <a:r>
              <a:rPr lang="nl-BE" sz="2400" b="1" dirty="0" smtClean="0"/>
              <a:t>fictieve</a:t>
            </a:r>
            <a:r>
              <a:rPr lang="nl-BE" sz="2400" dirty="0" smtClean="0"/>
              <a:t> maar </a:t>
            </a:r>
            <a:r>
              <a:rPr lang="nl-BE" sz="2400" b="1" dirty="0" smtClean="0"/>
              <a:t>realistische</a:t>
            </a:r>
            <a:r>
              <a:rPr lang="nl-BE" sz="2400" dirty="0" smtClean="0"/>
              <a:t> gebruikersprofielen</a:t>
            </a:r>
          </a:p>
          <a:p>
            <a:pPr lvl="1"/>
            <a:r>
              <a:rPr lang="nl-BE" sz="2400" b="1" dirty="0" smtClean="0"/>
              <a:t>Een gemiddelde gebruiker bestaat niet</a:t>
            </a:r>
          </a:p>
          <a:p>
            <a:pPr lvl="1"/>
            <a:r>
              <a:rPr lang="nl-BE" sz="2400" dirty="0" err="1" smtClean="0"/>
              <a:t>Persona’s</a:t>
            </a:r>
            <a:r>
              <a:rPr lang="nl-BE" sz="2400" dirty="0" smtClean="0"/>
              <a:t> kunnen helpen om </a:t>
            </a:r>
            <a:r>
              <a:rPr lang="nl-BE" sz="2400" b="1" dirty="0" smtClean="0"/>
              <a:t>beslissingen</a:t>
            </a:r>
            <a:r>
              <a:rPr lang="nl-BE" sz="2400" dirty="0" smtClean="0"/>
              <a:t> te nemen, </a:t>
            </a:r>
            <a:r>
              <a:rPr lang="nl-BE" sz="2400" b="1" dirty="0" smtClean="0"/>
              <a:t>prioriteiten</a:t>
            </a:r>
            <a:r>
              <a:rPr lang="nl-BE" sz="2400" dirty="0" smtClean="0"/>
              <a:t> en </a:t>
            </a:r>
            <a:r>
              <a:rPr lang="nl-BE" sz="2400" b="1" dirty="0" smtClean="0"/>
              <a:t>features</a:t>
            </a:r>
            <a:r>
              <a:rPr lang="nl-BE" sz="2400" dirty="0" smtClean="0"/>
              <a:t> te bepalen, </a:t>
            </a:r>
            <a:r>
              <a:rPr lang="nl-BE" sz="2400" b="1" dirty="0" smtClean="0"/>
              <a:t>testpersonen</a:t>
            </a:r>
            <a:r>
              <a:rPr lang="nl-BE" sz="2400" dirty="0" smtClean="0"/>
              <a:t> te selecteren, …</a:t>
            </a:r>
          </a:p>
          <a:p>
            <a:pPr marL="457200" lvl="1" indent="0">
              <a:buNone/>
            </a:pPr>
            <a:endParaRPr lang="nl-BE" sz="2400" b="1" dirty="0" smtClean="0"/>
          </a:p>
          <a:p>
            <a:pPr marL="457200" lvl="1" indent="0">
              <a:buNone/>
            </a:pPr>
            <a:endParaRPr lang="nl-BE" sz="2400" b="1" dirty="0" smtClean="0"/>
          </a:p>
          <a:p>
            <a:pPr marL="457200" lvl="1" indent="0">
              <a:buNone/>
            </a:pPr>
            <a:endParaRPr lang="nl-BE" sz="2400" dirty="0" smtClean="0"/>
          </a:p>
          <a:p>
            <a:pPr lvl="1"/>
            <a:endParaRPr lang="nl-BE" dirty="0" smtClean="0"/>
          </a:p>
          <a:p>
            <a:pPr lvl="1"/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346523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Wat is het doelpubliek?</a:t>
            </a:r>
          </a:p>
          <a:p>
            <a:r>
              <a:rPr lang="nl-BE" sz="2400" dirty="0">
                <a:hlinkClick r:id="rId3"/>
              </a:rPr>
              <a:t>http://nnbox.ca/work/capilano-website-user-personas</a:t>
            </a:r>
            <a:r>
              <a:rPr lang="nl-BE" sz="2400" dirty="0" smtClean="0">
                <a:hlinkClick r:id="rId3"/>
              </a:rPr>
              <a:t>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21761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Wat is het doelpubliek?</a:t>
            </a:r>
          </a:p>
          <a:p>
            <a:r>
              <a:rPr lang="nl-BE" sz="2800" dirty="0">
                <a:hlinkClick r:id="rId3"/>
              </a:rPr>
              <a:t>http://jennycham.co.uk/?</a:t>
            </a:r>
            <a:r>
              <a:rPr lang="nl-BE" sz="2800" dirty="0" smtClean="0">
                <a:hlinkClick r:id="rId3"/>
              </a:rPr>
              <a:t>page_id=993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5909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1. Briefing, Analyse &amp; Concept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3600" b="1" dirty="0" smtClean="0"/>
              <a:t>Welke informatie is voorhanden? (1)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sz="2000" dirty="0" smtClean="0"/>
              <a:t>Is er al een </a:t>
            </a:r>
            <a:r>
              <a:rPr lang="nl-BE" sz="2000" b="1" dirty="0" smtClean="0"/>
              <a:t>huisstijl</a:t>
            </a:r>
            <a:r>
              <a:rPr lang="nl-BE" sz="2000" dirty="0" smtClean="0"/>
              <a:t>?</a:t>
            </a:r>
          </a:p>
          <a:p>
            <a:r>
              <a:rPr lang="nl-BE" sz="2000" dirty="0" smtClean="0"/>
              <a:t>Wil je een nieuwe huisstijl?</a:t>
            </a:r>
          </a:p>
          <a:p>
            <a:r>
              <a:rPr lang="nl-BE" sz="2000" dirty="0" smtClean="0"/>
              <a:t>Is er </a:t>
            </a:r>
            <a:r>
              <a:rPr lang="nl-BE" sz="2000" b="1" dirty="0" smtClean="0"/>
              <a:t>beeldmateriaal</a:t>
            </a:r>
            <a:r>
              <a:rPr lang="nl-BE" sz="2000" dirty="0" smtClean="0"/>
              <a:t> beschikbaar, zoals sfeerbeelden, werknemers, productfoto’s, … die we kunnen gebruiken?</a:t>
            </a:r>
          </a:p>
          <a:p>
            <a:r>
              <a:rPr lang="nl-BE" sz="2000" dirty="0" smtClean="0"/>
              <a:t>Kunnen bepaalde </a:t>
            </a:r>
            <a:r>
              <a:rPr lang="nl-BE" sz="2000" b="1" dirty="0" smtClean="0"/>
              <a:t>teksten</a:t>
            </a:r>
            <a:r>
              <a:rPr lang="nl-BE" sz="2000" dirty="0" smtClean="0"/>
              <a:t> overgenomen worden?</a:t>
            </a:r>
          </a:p>
          <a:p>
            <a:r>
              <a:rPr lang="nl-BE" sz="2000" dirty="0" smtClean="0"/>
              <a:t>Mogen de afgedrukte catalogi direct vertaald worden naar een gedeelte in de webapplicatie?</a:t>
            </a:r>
          </a:p>
          <a:p>
            <a:r>
              <a:rPr lang="nl-BE" sz="2000" dirty="0" smtClean="0"/>
              <a:t>Moet er veel nieuwe inhoud aangemaakt worden voor het web?</a:t>
            </a:r>
          </a:p>
          <a:p>
            <a:pPr marL="457200" lvl="1" indent="0">
              <a:buNone/>
            </a:pPr>
            <a:endParaRPr lang="nl-BE" sz="2400" b="1" dirty="0" smtClean="0"/>
          </a:p>
          <a:p>
            <a:pPr marL="457200" lvl="1" indent="0">
              <a:buNone/>
            </a:pPr>
            <a:endParaRPr lang="nl-BE" sz="2400" b="1" dirty="0" smtClean="0"/>
          </a:p>
          <a:p>
            <a:pPr marL="457200" lvl="1" indent="0">
              <a:buNone/>
            </a:pPr>
            <a:endParaRPr lang="nl-BE" sz="2400" dirty="0" smtClean="0"/>
          </a:p>
          <a:p>
            <a:pPr lvl="1"/>
            <a:endParaRPr lang="nl-BE" dirty="0" smtClean="0"/>
          </a:p>
          <a:p>
            <a:pPr lvl="1"/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41039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Wie zijn wij?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dirty="0" smtClean="0"/>
              <a:t>Bachelor in de </a:t>
            </a:r>
            <a:r>
              <a:rPr lang="nl-BE" sz="2800" b="1" dirty="0" smtClean="0"/>
              <a:t>Grafische</a:t>
            </a:r>
            <a:r>
              <a:rPr lang="nl-BE" sz="2800" dirty="0" smtClean="0"/>
              <a:t> en </a:t>
            </a:r>
            <a:r>
              <a:rPr lang="nl-BE" sz="2800" b="1" dirty="0" smtClean="0"/>
              <a:t>Digitale Media</a:t>
            </a:r>
          </a:p>
          <a:p>
            <a:r>
              <a:rPr lang="nl-BE" sz="2800" dirty="0" smtClean="0"/>
              <a:t>Eén van de talrijke opleidingen binnen de </a:t>
            </a:r>
            <a:r>
              <a:rPr lang="nl-BE" sz="2800" b="1" dirty="0" err="1" smtClean="0"/>
              <a:t>Arteveldehogeschool</a:t>
            </a:r>
            <a:endParaRPr lang="nl-BE" sz="2800" b="1" dirty="0" smtClean="0"/>
          </a:p>
          <a:p>
            <a:r>
              <a:rPr lang="nl-BE" sz="2800" b="1" dirty="0" smtClean="0"/>
              <a:t>4 afstudeerrichtingen</a:t>
            </a:r>
          </a:p>
          <a:p>
            <a:pPr lvl="1"/>
            <a:r>
              <a:rPr lang="nl-BE" sz="2400" dirty="0" smtClean="0"/>
              <a:t>Crossmedia-ontwerp</a:t>
            </a:r>
          </a:p>
          <a:p>
            <a:pPr lvl="1"/>
            <a:r>
              <a:rPr lang="nl-BE" sz="2400" dirty="0" err="1" smtClean="0"/>
              <a:t>Grafimediabeleid</a:t>
            </a:r>
            <a:endParaRPr lang="nl-BE" sz="2400" dirty="0" smtClean="0"/>
          </a:p>
          <a:p>
            <a:pPr lvl="1"/>
            <a:r>
              <a:rPr lang="nl-BE" sz="2400" dirty="0" err="1" smtClean="0"/>
              <a:t>Grafimediatechnologie</a:t>
            </a:r>
            <a:endParaRPr lang="nl-BE" sz="2400" dirty="0" smtClean="0"/>
          </a:p>
          <a:p>
            <a:pPr lvl="1"/>
            <a:r>
              <a:rPr lang="nl-BE" sz="2400" dirty="0" smtClean="0"/>
              <a:t>Multimediaproductie</a:t>
            </a:r>
          </a:p>
          <a:p>
            <a:endParaRPr lang="nl-BE" sz="2800" dirty="0" smtClean="0"/>
          </a:p>
          <a:p>
            <a:endParaRPr lang="nl-B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636948"/>
            <a:ext cx="3200897" cy="2744380"/>
          </a:xfrm>
          <a:prstGeom prst="rect">
            <a:avLst/>
          </a:prstGeom>
          <a:ln w="38100">
            <a:solidFill>
              <a:srgbClr val="3498D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4533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1. Briefing, Analyse &amp; Concept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3600" b="1" dirty="0"/>
              <a:t>Welke informatie is voorhanden</a:t>
            </a:r>
            <a:r>
              <a:rPr lang="nl-BE" sz="3600" b="1" dirty="0" smtClean="0"/>
              <a:t>? (2)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sz="2400" dirty="0" smtClean="0"/>
              <a:t>Is er al een bestaande </a:t>
            </a:r>
            <a:r>
              <a:rPr lang="nl-BE" sz="2400" b="1" dirty="0" smtClean="0"/>
              <a:t>website</a:t>
            </a:r>
            <a:r>
              <a:rPr lang="nl-BE" sz="2400" dirty="0" smtClean="0"/>
              <a:t>? Moet deze aangepast of opnieuw gemaakt worden? Moet de stijl van deze website behouden blijven?</a:t>
            </a:r>
          </a:p>
          <a:p>
            <a:r>
              <a:rPr lang="nl-BE" sz="2400" dirty="0" smtClean="0"/>
              <a:t>Ben je aanwezig op </a:t>
            </a:r>
            <a:r>
              <a:rPr lang="nl-BE" sz="2400" b="1" dirty="0" err="1" smtClean="0"/>
              <a:t>social</a:t>
            </a:r>
            <a:r>
              <a:rPr lang="nl-BE" sz="2400" b="1" dirty="0" smtClean="0"/>
              <a:t> media</a:t>
            </a:r>
            <a:r>
              <a:rPr lang="nl-BE" sz="2400" dirty="0" smtClean="0"/>
              <a:t>?</a:t>
            </a:r>
          </a:p>
          <a:p>
            <a:r>
              <a:rPr lang="nl-BE" sz="2400" dirty="0" smtClean="0"/>
              <a:t>Is er al een </a:t>
            </a:r>
            <a:r>
              <a:rPr lang="nl-BE" sz="2400" b="1" dirty="0" smtClean="0"/>
              <a:t>digitale nieuwsbrief</a:t>
            </a:r>
            <a:r>
              <a:rPr lang="nl-BE" sz="2400" dirty="0" smtClean="0"/>
              <a:t>?</a:t>
            </a:r>
          </a:p>
          <a:p>
            <a:r>
              <a:rPr lang="nl-BE" sz="2400" dirty="0" smtClean="0"/>
              <a:t>Verwijs je in folders naar de website?</a:t>
            </a:r>
          </a:p>
          <a:p>
            <a:r>
              <a:rPr lang="nl-BE" sz="2400" dirty="0" smtClean="0"/>
              <a:t>Zijn er </a:t>
            </a:r>
            <a:r>
              <a:rPr lang="nl-BE" sz="2400" b="1" dirty="0" smtClean="0"/>
              <a:t>concurrenten</a:t>
            </a:r>
            <a:r>
              <a:rPr lang="nl-BE" sz="2400" dirty="0" smtClean="0"/>
              <a:t> die reeds online actief zijn?</a:t>
            </a:r>
          </a:p>
          <a:p>
            <a:pPr marL="457200" lvl="1" indent="0">
              <a:buNone/>
            </a:pPr>
            <a:endParaRPr lang="nl-BE" sz="2400" b="1" dirty="0" smtClean="0"/>
          </a:p>
          <a:p>
            <a:pPr marL="457200" lvl="1" indent="0">
              <a:buNone/>
            </a:pPr>
            <a:endParaRPr lang="nl-BE" sz="2400" dirty="0" smtClean="0"/>
          </a:p>
          <a:p>
            <a:pPr lvl="1"/>
            <a:endParaRPr lang="nl-BE" dirty="0" smtClean="0"/>
          </a:p>
          <a:p>
            <a:pPr lvl="1"/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62781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1. Briefing, Analyse &amp; Concept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b="1" dirty="0" smtClean="0"/>
              <a:t>Wat bieden we de klant </a:t>
            </a:r>
            <a:r>
              <a:rPr lang="nl-BE" b="1" dirty="0" smtClean="0"/>
              <a:t>aan? (1)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dirty="0" smtClean="0"/>
          </a:p>
          <a:p>
            <a:r>
              <a:rPr lang="nl-BE" b="1" dirty="0" smtClean="0"/>
              <a:t>Functionele en niet-functionele analyse</a:t>
            </a:r>
          </a:p>
          <a:p>
            <a:pPr lvl="1"/>
            <a:r>
              <a:rPr lang="nl-BE" dirty="0" smtClean="0"/>
              <a:t>Interpretatie van de briefing</a:t>
            </a:r>
          </a:p>
          <a:p>
            <a:pPr lvl="1"/>
            <a:r>
              <a:rPr lang="nl-BE" dirty="0" smtClean="0"/>
              <a:t>Attractiviteit, gebruiksvriendelijkheid (usability), toegankelijkheid (accessibility), snelheid en uitbreidbaarheid</a:t>
            </a:r>
          </a:p>
          <a:p>
            <a:r>
              <a:rPr lang="nl-BE" b="1" dirty="0" smtClean="0"/>
              <a:t>Technologiekeuze(s)</a:t>
            </a:r>
          </a:p>
          <a:p>
            <a:pPr lvl="1"/>
            <a:r>
              <a:rPr lang="nl-BE" dirty="0" smtClean="0"/>
              <a:t>Technische analyse</a:t>
            </a:r>
          </a:p>
          <a:p>
            <a:r>
              <a:rPr lang="nl-BE" b="1" dirty="0" smtClean="0"/>
              <a:t>Strategie</a:t>
            </a:r>
          </a:p>
          <a:p>
            <a:pPr lvl="1"/>
            <a:r>
              <a:rPr lang="nl-BE" dirty="0" smtClean="0"/>
              <a:t>Content, SEA, SEO, marketing, </a:t>
            </a:r>
            <a:r>
              <a:rPr lang="nl-BE" dirty="0" err="1" smtClean="0"/>
              <a:t>social</a:t>
            </a:r>
            <a:r>
              <a:rPr lang="nl-BE" dirty="0" smtClean="0"/>
              <a:t> </a:t>
            </a:r>
            <a:r>
              <a:rPr lang="nl-BE" dirty="0"/>
              <a:t>m</a:t>
            </a:r>
            <a:r>
              <a:rPr lang="nl-BE" dirty="0" smtClean="0"/>
              <a:t>edia, …</a:t>
            </a:r>
          </a:p>
        </p:txBody>
      </p:sp>
    </p:spTree>
    <p:extLst>
      <p:ext uri="{BB962C8B-B14F-4D97-AF65-F5344CB8AC3E}">
        <p14:creationId xmlns:p14="http://schemas.microsoft.com/office/powerpoint/2010/main" val="252874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1. Briefing, Analyse &amp; Concept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b="1" dirty="0"/>
              <a:t>Wat bieden we de klant </a:t>
            </a:r>
            <a:r>
              <a:rPr lang="nl-BE" b="1" dirty="0" smtClean="0"/>
              <a:t>aan? (2)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dirty="0" smtClean="0"/>
          </a:p>
          <a:p>
            <a:r>
              <a:rPr lang="nl-BE" b="1" dirty="0"/>
              <a:t>Budget &amp; kostprijs</a:t>
            </a:r>
          </a:p>
          <a:p>
            <a:pPr lvl="1"/>
            <a:r>
              <a:rPr lang="nl-BE" dirty="0"/>
              <a:t>Wat is het budget dat de klant wil spenderen?</a:t>
            </a:r>
          </a:p>
          <a:p>
            <a:pPr lvl="1"/>
            <a:r>
              <a:rPr lang="nl-BE" dirty="0"/>
              <a:t>Hou ook rekening met hosting, domeinnamen, app-winkels, …</a:t>
            </a:r>
          </a:p>
          <a:p>
            <a:pPr lvl="1"/>
            <a:r>
              <a:rPr lang="nl-BE" dirty="0"/>
              <a:t>Het onderhouden van een app kost ook geld, besteed dus aandacht aan nazorg</a:t>
            </a:r>
          </a:p>
          <a:p>
            <a:r>
              <a:rPr lang="nl-BE" b="1" dirty="0" smtClean="0"/>
              <a:t>Projectplanning</a:t>
            </a:r>
          </a:p>
          <a:p>
            <a:pPr lvl="1"/>
            <a:r>
              <a:rPr lang="nl-BE" dirty="0" smtClean="0"/>
              <a:t>Wanneer moet de applicatie opgeleverd worden?</a:t>
            </a:r>
          </a:p>
          <a:p>
            <a:pPr lvl="1"/>
            <a:r>
              <a:rPr lang="nl-BE" dirty="0" smtClean="0"/>
              <a:t>Plan iedere onderdeel uit deze workflow!</a:t>
            </a:r>
          </a:p>
          <a:p>
            <a:pPr lvl="1"/>
            <a:r>
              <a:rPr lang="nl-BE" dirty="0"/>
              <a:t>Wordt in de loop van het project aangepast in het licht van nieuwe gegevens die beschikbaar worden (</a:t>
            </a:r>
            <a:r>
              <a:rPr lang="nl-BE" dirty="0" smtClean="0"/>
              <a:t>scope changes).</a:t>
            </a:r>
          </a:p>
        </p:txBody>
      </p:sp>
    </p:spTree>
    <p:extLst>
      <p:ext uri="{BB962C8B-B14F-4D97-AF65-F5344CB8AC3E}">
        <p14:creationId xmlns:p14="http://schemas.microsoft.com/office/powerpoint/2010/main" val="405408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2. User </a:t>
            </a:r>
            <a:r>
              <a:rPr lang="nl-BE" dirty="0" err="1"/>
              <a:t>Experience</a:t>
            </a:r>
            <a:r>
              <a:rPr lang="nl-BE" dirty="0"/>
              <a:t> </a:t>
            </a:r>
            <a:r>
              <a:rPr lang="nl-BE" dirty="0" smtClean="0"/>
              <a:t>Design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dirty="0" smtClean="0"/>
              <a:t>Moodboard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Style </a:t>
            </a:r>
            <a:r>
              <a:rPr lang="nl-BE" dirty="0" err="1"/>
              <a:t>tyles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Sitemap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Wireframes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 smtClean="0"/>
              <a:t>Wireflow</a:t>
            </a:r>
            <a:endParaRPr lang="nl-BE" dirty="0" smtClean="0"/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Screen Designs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Style Guide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3468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2. </a:t>
            </a:r>
            <a:r>
              <a:rPr lang="nl-BE" dirty="0"/>
              <a:t>User </a:t>
            </a:r>
            <a:r>
              <a:rPr lang="nl-BE" dirty="0" err="1"/>
              <a:t>Experience</a:t>
            </a:r>
            <a:r>
              <a:rPr lang="nl-BE" dirty="0"/>
              <a:t>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sz="4600" b="1" dirty="0" smtClean="0"/>
              <a:t>Moodboard</a:t>
            </a:r>
          </a:p>
          <a:p>
            <a:endParaRPr lang="nl-BE" b="1" dirty="0" smtClean="0"/>
          </a:p>
          <a:p>
            <a:r>
              <a:rPr lang="nl-BE" b="1" dirty="0" smtClean="0"/>
              <a:t>Collage</a:t>
            </a:r>
            <a:r>
              <a:rPr lang="nl-BE" dirty="0" smtClean="0"/>
              <a:t> die kan bestaan uit </a:t>
            </a:r>
            <a:r>
              <a:rPr lang="nl-BE" b="1" dirty="0" smtClean="0"/>
              <a:t>tekst, afbeeldingen en andere voorbeeldelementen</a:t>
            </a:r>
            <a:r>
              <a:rPr lang="nl-BE" dirty="0" smtClean="0"/>
              <a:t> in een </a:t>
            </a:r>
            <a:r>
              <a:rPr lang="nl-BE" b="1" dirty="0" smtClean="0"/>
              <a:t>compositie</a:t>
            </a:r>
            <a:r>
              <a:rPr lang="nl-BE" dirty="0" smtClean="0"/>
              <a:t> bepaald door de maker(s) van het </a:t>
            </a:r>
            <a:r>
              <a:rPr lang="nl-BE" dirty="0" err="1" smtClean="0"/>
              <a:t>moodboard</a:t>
            </a:r>
            <a:endParaRPr lang="nl-BE" dirty="0" smtClean="0"/>
          </a:p>
          <a:p>
            <a:r>
              <a:rPr lang="nl-BE" b="1" dirty="0" smtClean="0"/>
              <a:t>Deze compositie toont het visueel gevoel die de webapplicatie zal uitstralen</a:t>
            </a:r>
          </a:p>
          <a:p>
            <a:r>
              <a:rPr lang="nl-BE" dirty="0" smtClean="0"/>
              <a:t>Moodboards kunnen best </a:t>
            </a:r>
            <a:r>
              <a:rPr lang="nl-BE" b="1" dirty="0" smtClean="0"/>
              <a:t>ontwikkeld </a:t>
            </a:r>
            <a:r>
              <a:rPr lang="nl-BE" dirty="0" smtClean="0"/>
              <a:t>worden </a:t>
            </a:r>
            <a:r>
              <a:rPr lang="nl-BE" b="1" dirty="0" smtClean="0"/>
              <a:t>door</a:t>
            </a:r>
            <a:r>
              <a:rPr lang="nl-BE" dirty="0" smtClean="0"/>
              <a:t> een aantal </a:t>
            </a:r>
            <a:r>
              <a:rPr lang="nl-BE" b="1" dirty="0" smtClean="0"/>
              <a:t>belanghebbenden</a:t>
            </a:r>
            <a:r>
              <a:rPr lang="nl-BE" dirty="0" smtClean="0"/>
              <a:t>: designer(s), front-end ontwikkelaar(s) en de klant</a:t>
            </a:r>
          </a:p>
          <a:p>
            <a:r>
              <a:rPr lang="nl-BE" dirty="0" smtClean="0"/>
              <a:t>Deze </a:t>
            </a:r>
            <a:r>
              <a:rPr lang="nl-BE" b="1" dirty="0" smtClean="0"/>
              <a:t>collaboratieve aanpak </a:t>
            </a:r>
            <a:r>
              <a:rPr lang="nl-BE" dirty="0" smtClean="0"/>
              <a:t>zorgt voor een goede onderlinge </a:t>
            </a:r>
            <a:r>
              <a:rPr lang="nl-BE" b="1" dirty="0" smtClean="0"/>
              <a:t>communicatie en kennisdeling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388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2. </a:t>
            </a:r>
            <a:r>
              <a:rPr lang="nl-BE" dirty="0"/>
              <a:t>User </a:t>
            </a:r>
            <a:r>
              <a:rPr lang="nl-BE" dirty="0" err="1"/>
              <a:t>Experience</a:t>
            </a:r>
            <a:r>
              <a:rPr lang="nl-BE" dirty="0"/>
              <a:t>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sz="4600" b="1" dirty="0" smtClean="0"/>
              <a:t>Moodboard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dirty="0" smtClean="0"/>
          </a:p>
          <a:p>
            <a:r>
              <a:rPr lang="nl-BE" dirty="0" smtClean="0"/>
              <a:t>Een webdesign </a:t>
            </a:r>
            <a:r>
              <a:rPr lang="nl-BE" dirty="0" err="1" smtClean="0"/>
              <a:t>moodboard</a:t>
            </a:r>
            <a:r>
              <a:rPr lang="nl-BE" dirty="0" smtClean="0"/>
              <a:t> bestaat meestal uit:</a:t>
            </a:r>
          </a:p>
          <a:p>
            <a:pPr lvl="1"/>
            <a:r>
              <a:rPr lang="nl-BE" dirty="0"/>
              <a:t>Kleurenpaletten</a:t>
            </a:r>
          </a:p>
          <a:p>
            <a:pPr lvl="1"/>
            <a:r>
              <a:rPr lang="nl-BE" dirty="0"/>
              <a:t>Lettertypen (basic fonts &amp; </a:t>
            </a:r>
            <a:r>
              <a:rPr lang="nl-BE" dirty="0" err="1"/>
              <a:t>webfonts</a:t>
            </a:r>
            <a:r>
              <a:rPr lang="nl-BE" dirty="0" smtClean="0"/>
              <a:t>)/typografie</a:t>
            </a:r>
            <a:endParaRPr lang="nl-BE" dirty="0"/>
          </a:p>
          <a:p>
            <a:pPr lvl="1"/>
            <a:r>
              <a:rPr lang="nl-BE" dirty="0"/>
              <a:t>Iconen</a:t>
            </a:r>
          </a:p>
          <a:p>
            <a:pPr lvl="1"/>
            <a:r>
              <a:rPr lang="nl-BE" dirty="0"/>
              <a:t>Sfeerbeelden &amp; </a:t>
            </a:r>
            <a:r>
              <a:rPr lang="nl-BE" dirty="0" smtClean="0"/>
              <a:t>illustraties</a:t>
            </a:r>
          </a:p>
          <a:p>
            <a:pPr lvl="1"/>
            <a:r>
              <a:rPr lang="nl-BE" dirty="0" smtClean="0"/>
              <a:t>Texturen</a:t>
            </a:r>
            <a:endParaRPr lang="nl-BE" dirty="0"/>
          </a:p>
          <a:p>
            <a:pPr lvl="1"/>
            <a:r>
              <a:rPr lang="nl-BE" dirty="0"/>
              <a:t>Screenshots van andere (concurrerende) applicaties</a:t>
            </a:r>
          </a:p>
          <a:p>
            <a:pPr lvl="1"/>
            <a:r>
              <a:rPr lang="nl-BE" dirty="0" smtClean="0"/>
              <a:t>Navigatiestijlen</a:t>
            </a:r>
          </a:p>
          <a:p>
            <a:pPr lvl="1"/>
            <a:r>
              <a:rPr lang="nl-BE" dirty="0" smtClean="0"/>
              <a:t>Eventueel de huidige huisstijl van de klant, indien van toepassing</a:t>
            </a:r>
          </a:p>
        </p:txBody>
      </p:sp>
    </p:spTree>
    <p:extLst>
      <p:ext uri="{BB962C8B-B14F-4D97-AF65-F5344CB8AC3E}">
        <p14:creationId xmlns:p14="http://schemas.microsoft.com/office/powerpoint/2010/main" val="220094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Moodboard</a:t>
            </a:r>
            <a:r>
              <a:rPr lang="nl-BE" dirty="0"/>
              <a:t/>
            </a:r>
            <a:br>
              <a:rPr lang="nl-BE" dirty="0"/>
            </a:br>
            <a:r>
              <a:rPr lang="nl-BE" sz="2400" dirty="0">
                <a:hlinkClick r:id="rId3"/>
              </a:rPr>
              <a:t>http://www.nongvang.com/portfolio/ankleswagger</a:t>
            </a:r>
            <a:r>
              <a:rPr lang="nl-BE" sz="2400" dirty="0" smtClean="0">
                <a:hlinkClick r:id="rId3"/>
              </a:rPr>
              <a:t>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40252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Moodboard</a:t>
            </a:r>
            <a:r>
              <a:rPr lang="nl-BE" dirty="0"/>
              <a:t/>
            </a:r>
            <a:br>
              <a:rPr lang="nl-BE" dirty="0"/>
            </a:br>
            <a:r>
              <a:rPr lang="nl-BE" sz="2400" dirty="0">
                <a:hlinkClick r:id="rId3"/>
              </a:rPr>
              <a:t>http://</a:t>
            </a:r>
            <a:r>
              <a:rPr lang="nl-BE" sz="2400" dirty="0" smtClean="0">
                <a:hlinkClick r:id="rId3"/>
              </a:rPr>
              <a:t>hamsteraars.files.wordpress.com/2009/09/moodboard-ivar1.jpg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13910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Moodboard</a:t>
            </a:r>
            <a:r>
              <a:rPr lang="nl-BE" dirty="0"/>
              <a:t/>
            </a:r>
            <a:br>
              <a:rPr lang="nl-BE" dirty="0"/>
            </a:br>
            <a:r>
              <a:rPr lang="nl-BE" sz="2000" dirty="0">
                <a:hlinkClick r:id="rId3"/>
              </a:rPr>
              <a:t>http://</a:t>
            </a:r>
            <a:r>
              <a:rPr lang="nl-BE" sz="2000" dirty="0" smtClean="0">
                <a:hlinkClick r:id="rId3"/>
              </a:rPr>
              <a:t>www.timmcevoycreative.com/img/artwk_moodboard2.jpg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7560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2. </a:t>
            </a:r>
            <a:r>
              <a:rPr lang="nl-BE" dirty="0"/>
              <a:t>User </a:t>
            </a:r>
            <a:r>
              <a:rPr lang="nl-BE" dirty="0" err="1"/>
              <a:t>Experience</a:t>
            </a:r>
            <a:r>
              <a:rPr lang="nl-BE" dirty="0"/>
              <a:t>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BE" sz="4200" b="1" dirty="0" smtClean="0"/>
              <a:t>Style </a:t>
            </a:r>
            <a:r>
              <a:rPr lang="nl-BE" sz="4200" b="1" dirty="0" err="1" smtClean="0"/>
              <a:t>tile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 smtClean="0"/>
          </a:p>
          <a:p>
            <a:r>
              <a:rPr lang="nl-BE" dirty="0" smtClean="0"/>
              <a:t>Een </a:t>
            </a:r>
            <a:r>
              <a:rPr lang="nl-BE" dirty="0" err="1" smtClean="0"/>
              <a:t>style</a:t>
            </a:r>
            <a:r>
              <a:rPr lang="nl-BE" dirty="0" smtClean="0"/>
              <a:t> </a:t>
            </a:r>
            <a:r>
              <a:rPr lang="nl-BE" dirty="0" err="1" smtClean="0"/>
              <a:t>tile</a:t>
            </a:r>
            <a:r>
              <a:rPr lang="nl-BE" dirty="0" smtClean="0"/>
              <a:t> is een </a:t>
            </a:r>
            <a:r>
              <a:rPr lang="nl-BE" b="1" dirty="0" smtClean="0"/>
              <a:t>document</a:t>
            </a:r>
            <a:r>
              <a:rPr lang="nl-BE" dirty="0" smtClean="0"/>
              <a:t> dat </a:t>
            </a:r>
            <a:r>
              <a:rPr lang="nl-BE" b="1" dirty="0" smtClean="0"/>
              <a:t>bestaat uit een verzameling van elementen</a:t>
            </a:r>
            <a:r>
              <a:rPr lang="nl-BE" dirty="0" smtClean="0"/>
              <a:t>, zoals: logo, kleuren, typografie, texturen, patronen, iconografie, adjectieven, knoppen en andere interface-elementen.</a:t>
            </a:r>
          </a:p>
          <a:p>
            <a:r>
              <a:rPr lang="nl-BE" dirty="0" smtClean="0"/>
              <a:t>Definieert een </a:t>
            </a:r>
            <a:r>
              <a:rPr lang="nl-BE" b="1" dirty="0" smtClean="0"/>
              <a:t>sfeer, stemming en gevoel </a:t>
            </a:r>
            <a:r>
              <a:rPr lang="nl-BE" dirty="0" smtClean="0"/>
              <a:t>van de toekomstige webapplicatie</a:t>
            </a:r>
          </a:p>
          <a:p>
            <a:r>
              <a:rPr lang="nl-BE" b="1" dirty="0" smtClean="0"/>
              <a:t>Ontwikkeld</a:t>
            </a:r>
            <a:r>
              <a:rPr lang="nl-BE" dirty="0" smtClean="0"/>
              <a:t> door de reeds veelvuldige </a:t>
            </a:r>
            <a:r>
              <a:rPr lang="nl-BE" b="1" dirty="0" smtClean="0"/>
              <a:t>communicatie met de klant</a:t>
            </a:r>
            <a:r>
              <a:rPr lang="nl-BE" dirty="0" smtClean="0"/>
              <a:t> via de voorgaande stappen uit dit stappenplan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738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Wie zijn wij?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800" dirty="0" smtClean="0"/>
              <a:t>Auteurs van deze presentatie</a:t>
            </a:r>
          </a:p>
          <a:p>
            <a:pPr lvl="1"/>
            <a:r>
              <a:rPr lang="nl-BE" sz="2400" b="1" dirty="0" smtClean="0"/>
              <a:t>Philippe De Pauw – Waterschoot</a:t>
            </a:r>
            <a:r>
              <a:rPr lang="nl-BE" sz="2400" b="1" dirty="0"/>
              <a:t/>
            </a:r>
            <a:br>
              <a:rPr lang="nl-BE" sz="2400" b="1" dirty="0"/>
            </a:br>
            <a:r>
              <a:rPr lang="nl-BE" sz="2400" dirty="0" smtClean="0"/>
              <a:t>@</a:t>
            </a:r>
            <a:r>
              <a:rPr lang="nl-BE" sz="2400" dirty="0" err="1" smtClean="0"/>
              <a:t>drdynscript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philippe.depauw@arteveldehs.be</a:t>
            </a:r>
            <a:br>
              <a:rPr lang="nl-BE" sz="2400" dirty="0" smtClean="0"/>
            </a:br>
            <a:endParaRPr lang="nl-BE" sz="2400" dirty="0" smtClean="0"/>
          </a:p>
          <a:p>
            <a:pPr lvl="1"/>
            <a:r>
              <a:rPr lang="nl-BE" sz="2400" b="1" dirty="0" smtClean="0"/>
              <a:t>Jonas </a:t>
            </a:r>
            <a:r>
              <a:rPr lang="nl-BE" sz="2400" b="1" dirty="0" err="1" smtClean="0"/>
              <a:t>Pottie</a:t>
            </a:r>
            <a:r>
              <a:rPr lang="nl-BE" sz="2400" b="1" dirty="0" smtClean="0"/>
              <a:t/>
            </a:r>
            <a:br>
              <a:rPr lang="nl-BE" sz="2400" b="1" dirty="0" smtClean="0"/>
            </a:br>
            <a:r>
              <a:rPr lang="nl-BE" sz="2400" dirty="0" smtClean="0"/>
              <a:t>@</a:t>
            </a:r>
            <a:r>
              <a:rPr lang="nl-BE" sz="2400" dirty="0" err="1" smtClean="0"/>
              <a:t>jonaspottie</a:t>
            </a: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jonas.pottie@arteveldehs.be</a:t>
            </a:r>
            <a:br>
              <a:rPr lang="nl-BE" sz="2400" dirty="0" smtClean="0"/>
            </a:br>
            <a:endParaRPr lang="nl-BE" sz="2400" dirty="0" smtClean="0"/>
          </a:p>
          <a:p>
            <a:pPr lvl="1"/>
            <a:r>
              <a:rPr lang="nl-BE" sz="2400" b="1" dirty="0" smtClean="0"/>
              <a:t>Olivier Parent</a:t>
            </a:r>
            <a:br>
              <a:rPr lang="nl-BE" sz="2400" b="1" dirty="0" smtClean="0"/>
            </a:br>
            <a:r>
              <a:rPr lang="nl-BE" sz="2400" dirty="0" smtClean="0"/>
              <a:t>@olivierparent77</a:t>
            </a:r>
            <a:br>
              <a:rPr lang="nl-BE" sz="2400" dirty="0" smtClean="0"/>
            </a:br>
            <a:r>
              <a:rPr lang="nl-BE" sz="2400" dirty="0" smtClean="0"/>
              <a:t>olivier.parent@arteveldehs.be</a:t>
            </a:r>
          </a:p>
          <a:p>
            <a:endParaRPr lang="nl-BE" sz="2800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342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2. User </a:t>
            </a:r>
            <a:r>
              <a:rPr lang="nl-BE" dirty="0" err="1"/>
              <a:t>Experience</a:t>
            </a:r>
            <a:r>
              <a:rPr lang="nl-BE" dirty="0"/>
              <a:t>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5839671"/>
            <a:ext cx="8229600" cy="685673"/>
          </a:xfrm>
        </p:spPr>
        <p:txBody>
          <a:bodyPr>
            <a:normAutofit fontScale="62500" lnSpcReduction="20000"/>
          </a:bodyPr>
          <a:lstStyle/>
          <a:p>
            <a:r>
              <a:rPr lang="nl-BE" dirty="0" smtClean="0"/>
              <a:t>3x verschillende stijlen met ongeveer dezelfde inhoud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http://styletil.es</a:t>
            </a:r>
            <a:r>
              <a:rPr lang="nl-BE" dirty="0" smtClean="0">
                <a:hlinkClick r:id="rId2"/>
              </a:rPr>
              <a:t>/</a:t>
            </a:r>
            <a:endParaRPr lang="nl-BE" dirty="0" smtClean="0"/>
          </a:p>
        </p:txBody>
      </p:sp>
      <p:pic>
        <p:nvPicPr>
          <p:cNvPr id="1026" name="Picture 2" descr="http://styletil.es/img/example_1_1_fullsiz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67755"/>
            <a:ext cx="3696345" cy="275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yletil.es/img/example_1_3_fullsiz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72" y="1557536"/>
            <a:ext cx="3832784" cy="28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yletil.es/img/example_1_2_fullsiz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935486"/>
            <a:ext cx="3796600" cy="283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2. User </a:t>
            </a:r>
            <a:r>
              <a:rPr lang="nl-BE" dirty="0" err="1"/>
              <a:t>Experience</a:t>
            </a:r>
            <a:r>
              <a:rPr lang="nl-BE" dirty="0"/>
              <a:t>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BE" sz="5100" b="1" dirty="0" smtClean="0"/>
              <a:t>Sitemap</a:t>
            </a:r>
          </a:p>
          <a:p>
            <a:endParaRPr lang="nl-BE" dirty="0" smtClean="0"/>
          </a:p>
          <a:p>
            <a:r>
              <a:rPr lang="nl-BE" b="1" dirty="0" smtClean="0"/>
              <a:t>De sitemap is een voorstelling van de verschillende pagina’s die de webapplicatie zal bevatten</a:t>
            </a:r>
          </a:p>
          <a:p>
            <a:r>
              <a:rPr lang="nl-BE" dirty="0" smtClean="0"/>
              <a:t>Iedere pagina krijgt een apart blokje en verbindingslijnen met boven- en onderliggende pagina’s</a:t>
            </a:r>
          </a:p>
          <a:p>
            <a:r>
              <a:rPr lang="nl-BE" dirty="0" smtClean="0"/>
              <a:t>Alle pagina’s krijgen een titel en een paginanummer</a:t>
            </a:r>
          </a:p>
          <a:p>
            <a:r>
              <a:rPr lang="nl-BE" dirty="0" smtClean="0"/>
              <a:t>Deze paginanummers vermelden we ook op de corresponderende wireframes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26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Sitemap</a:t>
            </a:r>
            <a:br>
              <a:rPr lang="nl-BE" dirty="0" smtClean="0"/>
            </a:br>
            <a:r>
              <a:rPr lang="nl-BE" sz="2000" dirty="0" smtClean="0"/>
              <a:t>Structurele voorstelling van de pagina’s en de niveaus</a:t>
            </a:r>
            <a:br>
              <a:rPr lang="nl-BE" sz="2000" dirty="0" smtClean="0"/>
            </a:br>
            <a:r>
              <a:rPr lang="nl-BE" sz="2000" dirty="0" smtClean="0"/>
              <a:t>Aanduiding van de paginatitel en paginanummer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8654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2. User </a:t>
            </a:r>
            <a:r>
              <a:rPr lang="nl-BE" dirty="0" err="1"/>
              <a:t>Experience</a:t>
            </a:r>
            <a:r>
              <a:rPr lang="nl-BE" dirty="0"/>
              <a:t>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sz="5100" b="1" dirty="0" smtClean="0"/>
              <a:t>Wireframes</a:t>
            </a:r>
          </a:p>
          <a:p>
            <a:endParaRPr lang="nl-BE" dirty="0" smtClean="0"/>
          </a:p>
          <a:p>
            <a:r>
              <a:rPr lang="nl-BE" b="1" dirty="0" smtClean="0"/>
              <a:t>Wireframes zijn visuele voorstellingen van de inhoud op de pagina’s</a:t>
            </a:r>
          </a:p>
          <a:p>
            <a:r>
              <a:rPr lang="nl-BE" dirty="0" smtClean="0"/>
              <a:t>De </a:t>
            </a:r>
            <a:r>
              <a:rPr lang="nl-BE" b="1" dirty="0" smtClean="0"/>
              <a:t>vorm, lay-out en typografie </a:t>
            </a:r>
            <a:r>
              <a:rPr lang="nl-BE" dirty="0" smtClean="0"/>
              <a:t>zijn nog </a:t>
            </a:r>
            <a:r>
              <a:rPr lang="nl-BE" b="1" dirty="0" smtClean="0"/>
              <a:t>niet vastgelegd</a:t>
            </a:r>
            <a:r>
              <a:rPr lang="nl-BE" dirty="0" smtClean="0"/>
              <a:t>, maar kunnen wel gesuggereerd worden</a:t>
            </a:r>
          </a:p>
          <a:p>
            <a:r>
              <a:rPr lang="nl-BE" dirty="0" smtClean="0"/>
              <a:t>Blokken: logo, navigatie, tekstzones, afbeeldingen, video’s, formulieren, …</a:t>
            </a:r>
          </a:p>
          <a:p>
            <a:r>
              <a:rPr lang="nl-BE" dirty="0" smtClean="0"/>
              <a:t>Omschrijf de </a:t>
            </a:r>
            <a:r>
              <a:rPr lang="nl-BE" b="1" dirty="0" smtClean="0"/>
              <a:t>functionaliteit</a:t>
            </a:r>
            <a:r>
              <a:rPr lang="nl-BE" dirty="0" smtClean="0"/>
              <a:t>(en) en </a:t>
            </a:r>
            <a:r>
              <a:rPr lang="nl-BE" b="1" dirty="0" smtClean="0"/>
              <a:t>inhoud</a:t>
            </a:r>
            <a:r>
              <a:rPr lang="nl-BE" dirty="0" smtClean="0"/>
              <a:t> van ieder blok aanwezig op de </a:t>
            </a:r>
            <a:r>
              <a:rPr lang="nl-BE" dirty="0" err="1" smtClean="0"/>
              <a:t>wireframe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963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Wireframes</a:t>
            </a:r>
            <a:r>
              <a:rPr lang="nl-BE" dirty="0"/>
              <a:t/>
            </a:r>
            <a:br>
              <a:rPr lang="nl-BE" dirty="0"/>
            </a:br>
            <a:r>
              <a:rPr lang="nl-BE" sz="2000" dirty="0">
                <a:hlinkClick r:id="rId3"/>
              </a:rPr>
              <a:t>http://</a:t>
            </a:r>
            <a:r>
              <a:rPr lang="nl-BE" sz="2000" dirty="0" smtClean="0">
                <a:hlinkClick r:id="rId3"/>
              </a:rPr>
              <a:t>ideas.semanticfoundry.com/wp-content/uploads/2012/09/globalcruise61.png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341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Wireframes</a:t>
            </a:r>
            <a:r>
              <a:rPr lang="nl-BE" dirty="0"/>
              <a:t/>
            </a:r>
            <a:br>
              <a:rPr lang="nl-BE" dirty="0"/>
            </a:br>
            <a:r>
              <a:rPr lang="nl-BE" sz="1400" dirty="0" smtClean="0"/>
              <a:t>NOS(nl)-wireframes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0429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Wireframes</a:t>
            </a:r>
            <a:r>
              <a:rPr lang="nl-BE" dirty="0"/>
              <a:t/>
            </a:r>
            <a:br>
              <a:rPr lang="nl-BE" dirty="0"/>
            </a:br>
            <a:r>
              <a:rPr lang="nl-BE" sz="1400" dirty="0">
                <a:hlinkClick r:id="rId3"/>
              </a:rPr>
              <a:t>https://</a:t>
            </a:r>
            <a:r>
              <a:rPr lang="nl-BE" sz="1400" dirty="0" smtClean="0">
                <a:hlinkClick r:id="rId3"/>
              </a:rPr>
              <a:t>lh6.googleusercontent.com/XP1TxOzBgFsP5IiOXWGc187p3iA5tQBooKYDiSQTPTNQReIqxDI-uz1Dn0nzkoGZsA4YrwfuN3c2i53U2BuSNtF-6z6Gf7x7g6zzM6OrUrRd-KpSXhxG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1081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Wireflow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sz="2000" dirty="0" smtClean="0"/>
              <a:t>Combinatie van sitemap en wireframes</a:t>
            </a:r>
            <a:br>
              <a:rPr lang="nl-BE" sz="2000" dirty="0" smtClean="0"/>
            </a:br>
            <a:r>
              <a:rPr lang="nl-BE" sz="2000" dirty="0" smtClean="0">
                <a:hlinkClick r:id="rId3"/>
              </a:rPr>
              <a:t>http</a:t>
            </a:r>
            <a:r>
              <a:rPr lang="nl-BE" sz="2000" dirty="0">
                <a:hlinkClick r:id="rId3"/>
              </a:rPr>
              <a:t>://</a:t>
            </a:r>
            <a:r>
              <a:rPr lang="nl-BE" sz="2000" dirty="0" smtClean="0">
                <a:hlinkClick r:id="rId3"/>
              </a:rPr>
              <a:t>wolfsliplestore.be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33330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2. User </a:t>
            </a:r>
            <a:r>
              <a:rPr lang="nl-BE" dirty="0" err="1"/>
              <a:t>Experience</a:t>
            </a:r>
            <a:r>
              <a:rPr lang="nl-BE" dirty="0"/>
              <a:t>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sz="4600" b="1" dirty="0" smtClean="0"/>
              <a:t>Screen designs</a:t>
            </a:r>
          </a:p>
          <a:p>
            <a:pPr marL="0" indent="0">
              <a:buNone/>
            </a:pPr>
            <a:endParaRPr lang="nl-BE" sz="5100" b="1" dirty="0"/>
          </a:p>
          <a:p>
            <a:r>
              <a:rPr lang="nl-BE" b="1" dirty="0" smtClean="0"/>
              <a:t>Screen designs zijn visuele ontwerpen van de verschillende types van pagina’s</a:t>
            </a:r>
          </a:p>
          <a:p>
            <a:r>
              <a:rPr lang="nl-BE" dirty="0" smtClean="0"/>
              <a:t>Gebruik een gepast </a:t>
            </a:r>
            <a:r>
              <a:rPr lang="nl-BE" b="1" dirty="0" err="1" smtClean="0"/>
              <a:t>grid</a:t>
            </a:r>
            <a:r>
              <a:rPr lang="nl-BE" dirty="0" smtClean="0"/>
              <a:t> bestaande uit 12, 16 of 24 kolommen</a:t>
            </a:r>
          </a:p>
          <a:p>
            <a:r>
              <a:rPr lang="nl-BE" b="1" dirty="0" smtClean="0"/>
              <a:t>Alles moet ontworpen worden</a:t>
            </a:r>
            <a:r>
              <a:rPr lang="nl-BE" dirty="0" smtClean="0"/>
              <a:t>, dus ook: knoppen, paginering, broodkruimel, interne links, …</a:t>
            </a:r>
          </a:p>
          <a:p>
            <a:r>
              <a:rPr lang="nl-BE" b="1" dirty="0" smtClean="0"/>
              <a:t>Na</a:t>
            </a:r>
            <a:r>
              <a:rPr lang="nl-BE" dirty="0" smtClean="0"/>
              <a:t> definitieve </a:t>
            </a:r>
            <a:r>
              <a:rPr lang="nl-BE" b="1" dirty="0" smtClean="0"/>
              <a:t>goedkeuring</a:t>
            </a:r>
            <a:r>
              <a:rPr lang="nl-BE" dirty="0" smtClean="0"/>
              <a:t> van deze designs door de klant kunnen we van </a:t>
            </a:r>
            <a:r>
              <a:rPr lang="nl-BE" b="1" dirty="0" smtClean="0"/>
              <a:t>start</a:t>
            </a:r>
            <a:r>
              <a:rPr lang="nl-BE" dirty="0" smtClean="0"/>
              <a:t> gaan met de </a:t>
            </a:r>
            <a:r>
              <a:rPr lang="nl-BE" b="1" dirty="0" smtClean="0"/>
              <a:t>implementatie van</a:t>
            </a:r>
            <a:r>
              <a:rPr lang="nl-BE" dirty="0" smtClean="0"/>
              <a:t> de HTML/CSS </a:t>
            </a:r>
            <a:r>
              <a:rPr lang="nl-BE" b="1" dirty="0" smtClean="0"/>
              <a:t>templates</a:t>
            </a:r>
            <a:r>
              <a:rPr lang="nl-BE" dirty="0" smtClean="0"/>
              <a:t> (front-end)</a:t>
            </a:r>
          </a:p>
        </p:txBody>
      </p:sp>
    </p:spTree>
    <p:extLst>
      <p:ext uri="{BB962C8B-B14F-4D97-AF65-F5344CB8AC3E}">
        <p14:creationId xmlns:p14="http://schemas.microsoft.com/office/powerpoint/2010/main" val="165524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Screen designs</a:t>
            </a:r>
            <a:br>
              <a:rPr lang="nl-BE" dirty="0" smtClean="0"/>
            </a:br>
            <a:r>
              <a:rPr lang="nl-BE" sz="2000" dirty="0" smtClean="0"/>
              <a:t>Een webpagina wordt in dit voorbeeld gelay-out in Photoshop</a:t>
            </a:r>
            <a:br>
              <a:rPr lang="nl-BE" sz="2000" dirty="0" smtClean="0"/>
            </a:br>
            <a:r>
              <a:rPr lang="nl-BE" sz="2000" dirty="0" smtClean="0">
                <a:hlinkClick r:id="rId3"/>
              </a:rPr>
              <a:t>http</a:t>
            </a:r>
            <a:r>
              <a:rPr lang="nl-BE" sz="2000" dirty="0">
                <a:hlinkClick r:id="rId3"/>
              </a:rPr>
              <a:t>://</a:t>
            </a:r>
            <a:r>
              <a:rPr lang="nl-BE" sz="2000" dirty="0" smtClean="0">
                <a:hlinkClick r:id="rId3"/>
              </a:rPr>
              <a:t>www.vandenbroele.be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8015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What’s</a:t>
            </a:r>
            <a:r>
              <a:rPr lang="nl-BE" dirty="0" smtClean="0"/>
              <a:t> </a:t>
            </a:r>
            <a:r>
              <a:rPr lang="nl-BE" dirty="0" err="1" smtClean="0"/>
              <a:t>an</a:t>
            </a:r>
            <a:r>
              <a:rPr lang="nl-BE" dirty="0" smtClean="0"/>
              <a:t> app?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70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2. User </a:t>
            </a:r>
            <a:r>
              <a:rPr lang="nl-BE" dirty="0" err="1"/>
              <a:t>Experience</a:t>
            </a:r>
            <a:r>
              <a:rPr lang="nl-BE" dirty="0"/>
              <a:t>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BE" sz="5100" b="1" dirty="0" smtClean="0"/>
              <a:t>Style guide</a:t>
            </a:r>
          </a:p>
          <a:p>
            <a:endParaRPr lang="nl-BE" dirty="0" smtClean="0"/>
          </a:p>
          <a:p>
            <a:r>
              <a:rPr lang="nl-BE" dirty="0" smtClean="0"/>
              <a:t>Een </a:t>
            </a:r>
            <a:r>
              <a:rPr lang="nl-BE" b="1" dirty="0" smtClean="0"/>
              <a:t>stijlgids</a:t>
            </a:r>
            <a:r>
              <a:rPr lang="nl-BE" dirty="0" smtClean="0"/>
              <a:t> voor de applicatie met daarin alle </a:t>
            </a:r>
            <a:r>
              <a:rPr lang="nl-BE" b="1" dirty="0" smtClean="0"/>
              <a:t>visuele elementen</a:t>
            </a:r>
            <a:r>
              <a:rPr lang="nl-BE" dirty="0" smtClean="0"/>
              <a:t>.</a:t>
            </a:r>
          </a:p>
          <a:p>
            <a:r>
              <a:rPr lang="nl-BE" b="1" dirty="0" smtClean="0"/>
              <a:t>Regels</a:t>
            </a:r>
            <a:r>
              <a:rPr lang="nl-BE" dirty="0" smtClean="0"/>
              <a:t> om deze elementen </a:t>
            </a:r>
            <a:r>
              <a:rPr lang="nl-BE" b="1" dirty="0" smtClean="0"/>
              <a:t>correct toe te passen</a:t>
            </a:r>
            <a:r>
              <a:rPr lang="nl-BE" dirty="0" smtClean="0"/>
              <a:t> in </a:t>
            </a:r>
            <a:r>
              <a:rPr lang="nl-BE" b="1" dirty="0" smtClean="0"/>
              <a:t>specifieke contexten</a:t>
            </a:r>
            <a:r>
              <a:rPr lang="nl-BE" dirty="0" smtClean="0"/>
              <a:t>.</a:t>
            </a:r>
          </a:p>
          <a:p>
            <a:r>
              <a:rPr lang="nl-BE" dirty="0" smtClean="0"/>
              <a:t>Deze gids is belangrijk om mogelijke </a:t>
            </a:r>
            <a:r>
              <a:rPr lang="nl-BE" b="1" dirty="0" smtClean="0"/>
              <a:t>toekomstige uitbreidingen</a:t>
            </a:r>
            <a:r>
              <a:rPr lang="nl-BE" dirty="0" smtClean="0"/>
              <a:t> van de applicatie te leiden en vooral ook stijlregels op te leggen.</a:t>
            </a:r>
          </a:p>
          <a:p>
            <a:r>
              <a:rPr lang="nl-BE" b="1" dirty="0" smtClean="0"/>
              <a:t>Uniformiteit</a:t>
            </a:r>
            <a:r>
              <a:rPr lang="nl-BE" dirty="0" smtClean="0"/>
              <a:t> en </a:t>
            </a:r>
            <a:r>
              <a:rPr lang="nl-BE" b="1" dirty="0" smtClean="0"/>
              <a:t>herkenbaarheid</a:t>
            </a:r>
            <a:r>
              <a:rPr lang="nl-BE" dirty="0" smtClean="0"/>
              <a:t> zijn heel belangrijk voor de gebruiker.</a:t>
            </a:r>
          </a:p>
          <a:p>
            <a:r>
              <a:rPr lang="nl-BE" dirty="0" smtClean="0"/>
              <a:t>Verdere input en </a:t>
            </a:r>
            <a:r>
              <a:rPr lang="nl-BE" b="1" dirty="0" smtClean="0"/>
              <a:t>begeleiding door de oorspronkelijke belanghebbenden is niet meer noodzakelijk</a:t>
            </a:r>
            <a:r>
              <a:rPr lang="nl-BE" dirty="0" smtClean="0"/>
              <a:t>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4129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Style guide</a:t>
            </a:r>
            <a:br>
              <a:rPr lang="nl-BE" dirty="0" smtClean="0"/>
            </a:br>
            <a:r>
              <a:rPr lang="nl-BE" sz="2400" dirty="0">
                <a:hlinkClick r:id="rId3"/>
              </a:rPr>
              <a:t>http://www.identityguide.be/arteveldehogeschool</a:t>
            </a:r>
            <a:r>
              <a:rPr lang="nl-BE" sz="2400" dirty="0" smtClean="0">
                <a:hlinkClick r:id="rId3"/>
              </a:rPr>
              <a:t>/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78325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Style guide</a:t>
            </a:r>
            <a:br>
              <a:rPr lang="nl-BE" dirty="0" smtClean="0"/>
            </a:br>
            <a:r>
              <a:rPr lang="nl-BE" sz="2400" dirty="0">
                <a:hlinkClick r:id="rId3"/>
              </a:rPr>
              <a:t>http://www.bbc.co.uk/gel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9510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Style guide</a:t>
            </a:r>
            <a:br>
              <a:rPr lang="nl-BE" dirty="0" smtClean="0"/>
            </a:br>
            <a:r>
              <a:rPr lang="nl-BE" sz="2400" dirty="0">
                <a:hlinkClick r:id="rId3"/>
              </a:rPr>
              <a:t>http://www.starbucks.com/static/reference/styleguide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9510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3. Implementatie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smtClean="0"/>
              <a:t>Statische HTML-templates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 smtClean="0"/>
              <a:t>Dataformatting</a:t>
            </a:r>
            <a:r>
              <a:rPr lang="nl-BE" dirty="0" smtClean="0"/>
              <a:t>, Databasemodellering </a:t>
            </a:r>
            <a:r>
              <a:rPr lang="nl-BE" dirty="0"/>
              <a:t>&amp;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Front-end prototypen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Backend prototypen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smtClean="0"/>
              <a:t>Bron- en versiebeheer</a:t>
            </a:r>
          </a:p>
          <a:p>
            <a:pPr marL="514350" indent="-514350">
              <a:buFont typeface="+mj-lt"/>
              <a:buAutoNum type="arabicPeriod"/>
            </a:pP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17125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3. </a:t>
            </a:r>
            <a:r>
              <a:rPr lang="nl-BE" dirty="0" smtClean="0"/>
              <a:t>Implementatie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sz="3600" b="1" dirty="0"/>
              <a:t>Statische </a:t>
            </a:r>
            <a:r>
              <a:rPr lang="nl-BE" sz="3600" b="1" dirty="0" smtClean="0"/>
              <a:t>HTML-templates</a:t>
            </a:r>
          </a:p>
          <a:p>
            <a:pPr marL="0" indent="0">
              <a:buNone/>
            </a:pPr>
            <a:endParaRPr lang="nl-BE" sz="3600" b="1" dirty="0" smtClean="0"/>
          </a:p>
          <a:p>
            <a:r>
              <a:rPr lang="nl-BE" sz="2400" b="1" dirty="0" smtClean="0"/>
              <a:t>UX Designs worden omgezet naar verschillende pagina’s</a:t>
            </a:r>
          </a:p>
          <a:p>
            <a:r>
              <a:rPr lang="nl-BE" sz="2400" dirty="0" smtClean="0"/>
              <a:t>Opgebouwd uit </a:t>
            </a:r>
            <a:r>
              <a:rPr lang="nl-BE" sz="2400" b="1" dirty="0" smtClean="0"/>
              <a:t>HTML</a:t>
            </a:r>
            <a:r>
              <a:rPr lang="nl-BE" sz="2400" dirty="0" smtClean="0"/>
              <a:t> (structuur), </a:t>
            </a:r>
            <a:r>
              <a:rPr lang="nl-BE" sz="2400" b="1" dirty="0" smtClean="0"/>
              <a:t>CSS</a:t>
            </a:r>
            <a:r>
              <a:rPr lang="nl-BE" sz="2400" dirty="0" smtClean="0"/>
              <a:t> (opmaak) , </a:t>
            </a:r>
            <a:r>
              <a:rPr lang="nl-BE" sz="2400" dirty="0" err="1" smtClean="0"/>
              <a:t>assets</a:t>
            </a:r>
            <a:r>
              <a:rPr lang="nl-BE" sz="2400" dirty="0" smtClean="0"/>
              <a:t> (afbeeldingen, video’s, …) en eventueel  </a:t>
            </a:r>
            <a:r>
              <a:rPr lang="nl-BE" sz="2400" b="1" dirty="0" smtClean="0"/>
              <a:t>JavaScript</a:t>
            </a:r>
            <a:r>
              <a:rPr lang="nl-BE" sz="2400" dirty="0" smtClean="0"/>
              <a:t> (interactie)</a:t>
            </a:r>
          </a:p>
          <a:p>
            <a:r>
              <a:rPr lang="nl-BE" sz="2400" dirty="0" smtClean="0"/>
              <a:t>Uiteraard maken we deze HTML-templates </a:t>
            </a:r>
            <a:r>
              <a:rPr lang="nl-BE" sz="2400" b="1" dirty="0" err="1" smtClean="0"/>
              <a:t>responsive</a:t>
            </a:r>
            <a:r>
              <a:rPr lang="nl-BE" sz="2400" dirty="0" smtClean="0"/>
              <a:t> (automatisch aanpassen van een webpagina aan de resolutie van de gebruiker)</a:t>
            </a:r>
          </a:p>
          <a:p>
            <a:pPr marL="0" indent="0">
              <a:buNone/>
            </a:pPr>
            <a:endParaRPr lang="nl-BE" sz="2400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272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Statische </a:t>
            </a:r>
            <a:r>
              <a:rPr lang="nl-BE" dirty="0" smtClean="0"/>
              <a:t>HTML-templates</a:t>
            </a:r>
            <a:br>
              <a:rPr lang="nl-BE" dirty="0" smtClean="0"/>
            </a:br>
            <a:r>
              <a:rPr lang="nl-BE" dirty="0" err="1" smtClean="0"/>
              <a:t>proLAB</a:t>
            </a:r>
            <a:r>
              <a:rPr lang="nl-BE" dirty="0" smtClean="0"/>
              <a:t>-I </a:t>
            </a:r>
            <a:r>
              <a:rPr lang="nl-BE" dirty="0" err="1" smtClean="0"/>
              <a:t>Koekeloere</a:t>
            </a:r>
            <a:endParaRPr lang="nl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432048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3184"/>
            <a:ext cx="1829925" cy="467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9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 smtClean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Statische </a:t>
            </a:r>
            <a:r>
              <a:rPr lang="nl-BE" dirty="0" smtClean="0"/>
              <a:t>HTML-templates</a:t>
            </a:r>
            <a:br>
              <a:rPr lang="nl-BE" dirty="0" smtClean="0"/>
            </a:br>
            <a:r>
              <a:rPr lang="nl-BE" dirty="0" err="1" smtClean="0"/>
              <a:t>proLAB</a:t>
            </a:r>
            <a:r>
              <a:rPr lang="nl-BE" dirty="0" smtClean="0"/>
              <a:t>-I </a:t>
            </a:r>
            <a:r>
              <a:rPr lang="nl-BE" dirty="0" err="1" smtClean="0"/>
              <a:t>Koekeloere</a:t>
            </a:r>
            <a:endParaRPr lang="nl-B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3184"/>
            <a:ext cx="4316285" cy="467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3184"/>
            <a:ext cx="1726514" cy="467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57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Statische HTML-templates</a:t>
            </a:r>
            <a:br>
              <a:rPr lang="nl-BE" dirty="0"/>
            </a:br>
            <a:r>
              <a:rPr lang="nl-BE" dirty="0" err="1"/>
              <a:t>proLAB</a:t>
            </a:r>
            <a:r>
              <a:rPr lang="nl-BE" dirty="0"/>
              <a:t>-I </a:t>
            </a:r>
            <a:r>
              <a:rPr lang="nl-BE" dirty="0" err="1" smtClean="0"/>
              <a:t>Koekeloere</a:t>
            </a:r>
            <a:endParaRPr lang="nl-B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1" y="1412776"/>
            <a:ext cx="2638717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82" y="1412776"/>
            <a:ext cx="1944216" cy="2412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022" y="1418456"/>
            <a:ext cx="1591936" cy="241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22" y="1401376"/>
            <a:ext cx="937210" cy="243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Implementatie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b="1" dirty="0" err="1"/>
              <a:t>Dataformatting</a:t>
            </a:r>
            <a:r>
              <a:rPr lang="nl-BE" b="1" dirty="0"/>
              <a:t>, Databasemodellering &amp; </a:t>
            </a:r>
            <a:r>
              <a:rPr lang="nl-BE" b="1" dirty="0" smtClean="0"/>
              <a:t>management</a:t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b="1" dirty="0"/>
              <a:t>Welke</a:t>
            </a:r>
            <a:r>
              <a:rPr lang="nl-BE" dirty="0"/>
              <a:t> gegevens moeten verzameld, verwerkt en opgeslagen worden</a:t>
            </a:r>
            <a:r>
              <a:rPr lang="nl-BE" dirty="0" smtClean="0"/>
              <a:t>?</a:t>
            </a:r>
          </a:p>
          <a:p>
            <a:r>
              <a:rPr lang="nl-BE" b="1" dirty="0" smtClean="0"/>
              <a:t>Waar</a:t>
            </a:r>
            <a:r>
              <a:rPr lang="nl-BE" dirty="0" smtClean="0"/>
              <a:t> moeten deze gegevens opgeslagen worden?</a:t>
            </a:r>
          </a:p>
          <a:p>
            <a:r>
              <a:rPr lang="nl-BE" dirty="0" smtClean="0"/>
              <a:t>Wat zijn de </a:t>
            </a:r>
            <a:r>
              <a:rPr lang="nl-BE" b="1" dirty="0" smtClean="0"/>
              <a:t>relaties</a:t>
            </a:r>
            <a:r>
              <a:rPr lang="nl-BE" dirty="0" smtClean="0"/>
              <a:t> tussen deze gegevens?</a:t>
            </a:r>
            <a:endParaRPr lang="nl-BE" dirty="0"/>
          </a:p>
          <a:p>
            <a:pPr lvl="1"/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36912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What’s</a:t>
            </a:r>
            <a:r>
              <a:rPr lang="nl-BE" dirty="0" smtClean="0"/>
              <a:t> </a:t>
            </a:r>
            <a:r>
              <a:rPr lang="nl-BE" dirty="0" err="1" smtClean="0"/>
              <a:t>an</a:t>
            </a:r>
            <a:r>
              <a:rPr lang="nl-BE" dirty="0" smtClean="0"/>
              <a:t> app?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nl-BE" dirty="0"/>
              <a:t>App is een afkorting voor </a:t>
            </a:r>
            <a:r>
              <a:rPr lang="nl-BE" b="1" dirty="0"/>
              <a:t>Applicatie</a:t>
            </a:r>
            <a:endParaRPr lang="nl-BE" dirty="0"/>
          </a:p>
          <a:p>
            <a:pPr fontAlgn="base"/>
            <a:r>
              <a:rPr lang="nl-BE" dirty="0"/>
              <a:t>Een app is </a:t>
            </a:r>
            <a:r>
              <a:rPr lang="nl-BE" b="1" dirty="0"/>
              <a:t>applicatie software</a:t>
            </a:r>
            <a:endParaRPr lang="nl-BE" dirty="0"/>
          </a:p>
          <a:p>
            <a:pPr fontAlgn="base"/>
            <a:r>
              <a:rPr lang="nl-BE" dirty="0"/>
              <a:t>Kan uitgevoerd worden op uw pc, uw </a:t>
            </a:r>
            <a:r>
              <a:rPr lang="nl-BE" dirty="0" err="1"/>
              <a:t>smartphone</a:t>
            </a:r>
            <a:r>
              <a:rPr lang="nl-BE" dirty="0"/>
              <a:t>, uw tablet, op het </a:t>
            </a:r>
            <a:r>
              <a:rPr lang="nl-BE" dirty="0" smtClean="0"/>
              <a:t>internet </a:t>
            </a:r>
            <a:r>
              <a:rPr lang="nl-BE" dirty="0"/>
              <a:t>of op andere elektronische </a:t>
            </a:r>
            <a:r>
              <a:rPr lang="nl-BE" dirty="0" smtClean="0"/>
              <a:t>toestellen</a:t>
            </a:r>
            <a:endParaRPr lang="nl-BE" dirty="0"/>
          </a:p>
          <a:p>
            <a:r>
              <a:rPr lang="nl-BE" dirty="0" smtClean="0"/>
              <a:t>Soorten: </a:t>
            </a:r>
            <a:r>
              <a:rPr lang="nl-BE" b="1" dirty="0"/>
              <a:t>desktop app, </a:t>
            </a:r>
            <a:r>
              <a:rPr lang="nl-BE" b="1" dirty="0" err="1" smtClean="0"/>
              <a:t>webapp</a:t>
            </a:r>
            <a:r>
              <a:rPr lang="nl-BE" b="1" dirty="0" smtClean="0"/>
              <a:t>, </a:t>
            </a:r>
            <a:r>
              <a:rPr lang="nl-BE" b="1" dirty="0"/>
              <a:t>native app en </a:t>
            </a:r>
            <a:r>
              <a:rPr lang="nl-BE" b="1" dirty="0" err="1" smtClean="0"/>
              <a:t>hybrid</a:t>
            </a:r>
            <a:r>
              <a:rPr lang="nl-BE" b="1" dirty="0" smtClean="0"/>
              <a:t> </a:t>
            </a:r>
            <a:r>
              <a:rPr lang="nl-BE" b="1" dirty="0"/>
              <a:t>app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84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smtClean="0"/>
              <a:t>Implementatie</a:t>
            </a:r>
            <a:br>
              <a:rPr lang="nl-BE" dirty="0" smtClean="0"/>
            </a:br>
            <a:r>
              <a:rPr lang="nl-BE" sz="1800" dirty="0" smtClean="0"/>
              <a:t>Eindelijk coderen: front-end + backend, Source </a:t>
            </a:r>
            <a:r>
              <a:rPr lang="nl-BE" sz="1800" dirty="0" err="1" smtClean="0"/>
              <a:t>and</a:t>
            </a:r>
            <a:r>
              <a:rPr lang="nl-BE" sz="1800" dirty="0" smtClean="0"/>
              <a:t> </a:t>
            </a:r>
            <a:r>
              <a:rPr lang="nl-BE" sz="1800" dirty="0" err="1" smtClean="0"/>
              <a:t>version</a:t>
            </a:r>
            <a:r>
              <a:rPr lang="nl-BE" sz="1800" dirty="0"/>
              <a:t> control</a:t>
            </a:r>
            <a:r>
              <a:rPr lang="nl-BE" sz="2000" dirty="0"/>
              <a:t/>
            </a:r>
            <a:br>
              <a:rPr lang="nl-BE" sz="2000" dirty="0"/>
            </a:br>
            <a:r>
              <a:rPr lang="nl-BE" sz="1600" dirty="0">
                <a:hlinkClick r:id="rId3"/>
              </a:rPr>
              <a:t>http://</a:t>
            </a:r>
            <a:r>
              <a:rPr lang="nl-BE" sz="1600" dirty="0" smtClean="0">
                <a:hlinkClick r:id="rId3"/>
              </a:rPr>
              <a:t>static.webshopapp.com/shops/002794/files/000946071/funshirts-bazinga.jpg</a:t>
            </a:r>
            <a:endParaRPr lang="nl-BE" sz="1600" dirty="0" smtClean="0"/>
          </a:p>
        </p:txBody>
      </p:sp>
    </p:spTree>
    <p:extLst>
      <p:ext uri="{BB962C8B-B14F-4D97-AF65-F5344CB8AC3E}">
        <p14:creationId xmlns:p14="http://schemas.microsoft.com/office/powerpoint/2010/main" val="38068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4. </a:t>
            </a:r>
            <a:r>
              <a:rPr lang="nl-BE" dirty="0" err="1" smtClean="0"/>
              <a:t>Testing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b="1" dirty="0"/>
              <a:t>Werkt alles</a:t>
            </a:r>
            <a:r>
              <a:rPr lang="nl-BE" dirty="0"/>
              <a:t>, zonder bugs? </a:t>
            </a:r>
            <a:endParaRPr lang="nl-BE" dirty="0" smtClean="0"/>
          </a:p>
          <a:p>
            <a:r>
              <a:rPr lang="nl-BE" dirty="0" smtClean="0"/>
              <a:t>Is </a:t>
            </a:r>
            <a:r>
              <a:rPr lang="nl-BE" dirty="0"/>
              <a:t>het </a:t>
            </a:r>
            <a:r>
              <a:rPr lang="nl-BE" b="1" dirty="0"/>
              <a:t>gebruiksvriendelijk</a:t>
            </a:r>
            <a:r>
              <a:rPr lang="nl-BE" dirty="0"/>
              <a:t>? </a:t>
            </a:r>
            <a:endParaRPr lang="nl-BE" dirty="0" smtClean="0"/>
          </a:p>
          <a:p>
            <a:r>
              <a:rPr lang="nl-BE" dirty="0" smtClean="0"/>
              <a:t>Is </a:t>
            </a:r>
            <a:r>
              <a:rPr lang="nl-BE" b="1" dirty="0"/>
              <a:t>alle inhoud</a:t>
            </a:r>
            <a:r>
              <a:rPr lang="nl-BE" dirty="0"/>
              <a:t> aanwezig? </a:t>
            </a:r>
            <a:endParaRPr lang="nl-BE" dirty="0" smtClean="0"/>
          </a:p>
          <a:p>
            <a:r>
              <a:rPr lang="nl-BE" dirty="0" smtClean="0"/>
              <a:t>Is </a:t>
            </a:r>
            <a:r>
              <a:rPr lang="nl-BE" dirty="0"/>
              <a:t>het </a:t>
            </a:r>
            <a:r>
              <a:rPr lang="nl-BE" b="1" dirty="0"/>
              <a:t>mooi</a:t>
            </a:r>
            <a:r>
              <a:rPr lang="nl-BE" dirty="0" smtClean="0"/>
              <a:t>?</a:t>
            </a:r>
          </a:p>
          <a:p>
            <a:r>
              <a:rPr lang="nl-BE" b="1" dirty="0" smtClean="0"/>
              <a:t>Soorten</a:t>
            </a:r>
            <a:r>
              <a:rPr lang="nl-BE" dirty="0" smtClean="0"/>
              <a:t>:</a:t>
            </a:r>
          </a:p>
          <a:p>
            <a:pPr lvl="1"/>
            <a:r>
              <a:rPr lang="nl-BE" dirty="0" smtClean="0"/>
              <a:t>Unit </a:t>
            </a:r>
            <a:r>
              <a:rPr lang="nl-BE" dirty="0" err="1"/>
              <a:t>t</a:t>
            </a:r>
            <a:r>
              <a:rPr lang="nl-BE" dirty="0" err="1" smtClean="0"/>
              <a:t>esting</a:t>
            </a:r>
            <a:endParaRPr lang="nl-BE" dirty="0" smtClean="0"/>
          </a:p>
          <a:p>
            <a:pPr lvl="1"/>
            <a:r>
              <a:rPr lang="nl-BE" dirty="0" smtClean="0"/>
              <a:t>User </a:t>
            </a:r>
            <a:r>
              <a:rPr lang="nl-BE" dirty="0" err="1" smtClean="0"/>
              <a:t>testing</a:t>
            </a:r>
            <a:endParaRPr lang="nl-BE" dirty="0" smtClean="0"/>
          </a:p>
          <a:p>
            <a:pPr lvl="1"/>
            <a:r>
              <a:rPr lang="nl-BE" dirty="0" err="1" smtClean="0"/>
              <a:t>Validation</a:t>
            </a:r>
            <a:r>
              <a:rPr lang="nl-BE" dirty="0" smtClean="0"/>
              <a:t> </a:t>
            </a:r>
            <a:r>
              <a:rPr lang="nl-BE" dirty="0" err="1" smtClean="0"/>
              <a:t>testing</a:t>
            </a:r>
            <a:endParaRPr lang="nl-BE" dirty="0" smtClean="0"/>
          </a:p>
          <a:p>
            <a:pPr lvl="1"/>
            <a:r>
              <a:rPr lang="nl-BE" dirty="0" err="1" smtClean="0"/>
              <a:t>Acceptance</a:t>
            </a:r>
            <a:r>
              <a:rPr lang="nl-BE" dirty="0" smtClean="0"/>
              <a:t> </a:t>
            </a:r>
            <a:r>
              <a:rPr lang="nl-BE" dirty="0" err="1" smtClean="0"/>
              <a:t>testing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13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4</a:t>
            </a:r>
            <a:r>
              <a:rPr lang="nl-BE" dirty="0" smtClean="0"/>
              <a:t>. </a:t>
            </a:r>
            <a:r>
              <a:rPr lang="nl-BE" dirty="0" err="1" smtClean="0"/>
              <a:t>Testing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sz="4200" b="1" dirty="0"/>
              <a:t>Unit </a:t>
            </a:r>
            <a:r>
              <a:rPr lang="nl-BE" sz="4200" b="1" dirty="0" err="1" smtClean="0"/>
              <a:t>testing</a:t>
            </a:r>
            <a:r>
              <a:rPr lang="nl-BE" sz="4200" b="1" dirty="0" smtClean="0"/>
              <a:t/>
            </a:r>
            <a:br>
              <a:rPr lang="nl-BE" sz="4200" b="1" dirty="0" smtClean="0"/>
            </a:br>
            <a:endParaRPr lang="nl-BE" sz="4200" b="1" dirty="0" smtClean="0"/>
          </a:p>
          <a:p>
            <a:r>
              <a:rPr lang="nl-BE" b="1" dirty="0" smtClean="0"/>
              <a:t>Unittesten is een testmethode om delen van een applicatie te isoleren en vervolgens afzonderlijk te testen</a:t>
            </a:r>
          </a:p>
          <a:p>
            <a:r>
              <a:rPr lang="nl-BE" dirty="0" smtClean="0"/>
              <a:t>Deze test </a:t>
            </a:r>
            <a:r>
              <a:rPr lang="nl-BE" b="1" dirty="0" smtClean="0"/>
              <a:t>zal bepalen of dit deel van de applicatie werkt zonder bugs</a:t>
            </a:r>
            <a:r>
              <a:rPr lang="nl-BE" dirty="0" smtClean="0"/>
              <a:t>, zoals we eigenlijk verwachten</a:t>
            </a:r>
          </a:p>
          <a:p>
            <a:r>
              <a:rPr lang="nl-BE" dirty="0" smtClean="0"/>
              <a:t>Het </a:t>
            </a:r>
            <a:r>
              <a:rPr lang="nl-BE" b="1" dirty="0" smtClean="0"/>
              <a:t>kleinste applicatiedeeltje is een functie of methode</a:t>
            </a:r>
            <a:r>
              <a:rPr lang="nl-BE" dirty="0" smtClean="0"/>
              <a:t>. Indien deze de test zou doorstaan testen we vervolgens een sequentie van deeltjes die behoren tot een bepaalde </a:t>
            </a:r>
            <a:r>
              <a:rPr lang="nl-BE" b="1" dirty="0" smtClean="0"/>
              <a:t>klasse</a:t>
            </a:r>
            <a:r>
              <a:rPr lang="nl-BE" dirty="0" smtClean="0"/>
              <a:t>, </a:t>
            </a:r>
            <a:r>
              <a:rPr lang="nl-BE" b="1" dirty="0" smtClean="0"/>
              <a:t>module</a:t>
            </a:r>
            <a:r>
              <a:rPr lang="nl-BE" dirty="0" smtClean="0"/>
              <a:t> of andere </a:t>
            </a:r>
            <a:r>
              <a:rPr lang="nl-BE" b="1" dirty="0" smtClean="0"/>
              <a:t>componenten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9842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4. </a:t>
            </a:r>
            <a:r>
              <a:rPr lang="nl-BE" dirty="0" err="1"/>
              <a:t>Testing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BE" sz="4200" b="1" dirty="0"/>
              <a:t>Unit </a:t>
            </a:r>
            <a:r>
              <a:rPr lang="nl-BE" sz="4200" b="1" dirty="0" err="1" smtClean="0"/>
              <a:t>testing</a:t>
            </a:r>
            <a:endParaRPr lang="nl-BE" sz="4200" b="1" dirty="0" smtClean="0"/>
          </a:p>
          <a:p>
            <a:pPr marL="0" indent="0">
              <a:buNone/>
            </a:pPr>
            <a:endParaRPr lang="nl-BE" sz="4200" b="1" dirty="0"/>
          </a:p>
          <a:p>
            <a:r>
              <a:rPr lang="nl-BE" b="1" dirty="0" smtClean="0"/>
              <a:t>Een aantal mensen die individueel typische taken uitvoeren op de applicatie en/of het ontwerp volgens een vast scenario of </a:t>
            </a:r>
            <a:r>
              <a:rPr lang="nl-BE" b="1" dirty="0" err="1" smtClean="0"/>
              <a:t>testplan</a:t>
            </a:r>
            <a:endParaRPr lang="nl-BE" b="1" dirty="0" smtClean="0"/>
          </a:p>
          <a:p>
            <a:r>
              <a:rPr lang="nl-BE" dirty="0" smtClean="0"/>
              <a:t>Testen zowel </a:t>
            </a:r>
            <a:r>
              <a:rPr lang="nl-BE" b="1" dirty="0" smtClean="0"/>
              <a:t>inhoudelijk</a:t>
            </a:r>
            <a:r>
              <a:rPr lang="nl-BE" dirty="0" smtClean="0"/>
              <a:t> als </a:t>
            </a:r>
            <a:r>
              <a:rPr lang="nl-BE" b="1" dirty="0" smtClean="0"/>
              <a:t>visueel</a:t>
            </a:r>
          </a:p>
          <a:p>
            <a:r>
              <a:rPr lang="nl-BE" dirty="0" smtClean="0"/>
              <a:t>Deze testpersonen behoren tot de </a:t>
            </a:r>
            <a:r>
              <a:rPr lang="nl-BE" b="1" dirty="0" smtClean="0"/>
              <a:t>vooraf gedefinieerde doelgroep(en) </a:t>
            </a:r>
            <a:r>
              <a:rPr lang="nl-BE" dirty="0" smtClean="0"/>
              <a:t>en zijn dus </a:t>
            </a:r>
            <a:r>
              <a:rPr lang="nl-BE" b="1" dirty="0" smtClean="0"/>
              <a:t>toekomstige potentiële gebruikers</a:t>
            </a:r>
          </a:p>
          <a:p>
            <a:r>
              <a:rPr lang="nl-BE" dirty="0" smtClean="0"/>
              <a:t>Tijdens uitgebreide testen worden de testpersonen ook </a:t>
            </a:r>
            <a:r>
              <a:rPr lang="nl-BE" b="1" dirty="0" smtClean="0"/>
              <a:t>gefilmd</a:t>
            </a:r>
            <a:r>
              <a:rPr lang="nl-BE" dirty="0" smtClean="0"/>
              <a:t>, waarna we extra analyses kunnen uitvoeren (</a:t>
            </a:r>
            <a:r>
              <a:rPr lang="nl-BE" b="1" dirty="0" err="1" smtClean="0"/>
              <a:t>eye</a:t>
            </a:r>
            <a:r>
              <a:rPr lang="nl-BE" b="1" dirty="0"/>
              <a:t> </a:t>
            </a:r>
            <a:r>
              <a:rPr lang="nl-BE" b="1" dirty="0" smtClean="0"/>
              <a:t>tracking</a:t>
            </a:r>
            <a:r>
              <a:rPr lang="nl-BE" dirty="0" smtClean="0"/>
              <a:t>)</a:t>
            </a:r>
          </a:p>
          <a:p>
            <a:pPr lvl="1"/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73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4. </a:t>
            </a:r>
            <a:r>
              <a:rPr lang="nl-BE" dirty="0" err="1"/>
              <a:t>Testing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l-BE" sz="3900" b="1" dirty="0"/>
              <a:t>Unit </a:t>
            </a:r>
            <a:r>
              <a:rPr lang="nl-BE" sz="3900" b="1" dirty="0" err="1" smtClean="0"/>
              <a:t>testing</a:t>
            </a:r>
            <a:endParaRPr lang="nl-BE" sz="3900" b="1" dirty="0" smtClean="0"/>
          </a:p>
          <a:p>
            <a:pPr marL="0" indent="0">
              <a:buNone/>
            </a:pPr>
            <a:endParaRPr lang="nl-BE" sz="3900" dirty="0" smtClean="0"/>
          </a:p>
          <a:p>
            <a:r>
              <a:rPr lang="nl-BE" dirty="0" smtClean="0"/>
              <a:t>Uiteraard kunnen ook </a:t>
            </a:r>
            <a:r>
              <a:rPr lang="nl-BE" b="1" dirty="0" smtClean="0"/>
              <a:t>muisbewegingen en de tijd benodigd voor de opdrachten</a:t>
            </a:r>
            <a:r>
              <a:rPr lang="nl-BE" dirty="0" smtClean="0"/>
              <a:t> bijgehouden worden tijdens het testen</a:t>
            </a:r>
          </a:p>
          <a:p>
            <a:r>
              <a:rPr lang="nl-BE" dirty="0" smtClean="0"/>
              <a:t>De testpersonen worden soms ook aangespoord om </a:t>
            </a:r>
            <a:r>
              <a:rPr lang="nl-BE" b="1" dirty="0" smtClean="0"/>
              <a:t>hardop te zeggen wat zij denken</a:t>
            </a:r>
          </a:p>
          <a:p>
            <a:r>
              <a:rPr lang="nl-BE" dirty="0" smtClean="0"/>
              <a:t>Na voltooiing van het scenario worden de testpersonen soms </a:t>
            </a:r>
            <a:r>
              <a:rPr lang="nl-BE" b="1" dirty="0" smtClean="0"/>
              <a:t>geïnterviewd</a:t>
            </a:r>
            <a:r>
              <a:rPr lang="nl-BE" dirty="0" smtClean="0"/>
              <a:t> of moeten ze een </a:t>
            </a:r>
            <a:r>
              <a:rPr lang="nl-BE" b="1" dirty="0" smtClean="0"/>
              <a:t>bijkomende vragenlijst </a:t>
            </a:r>
            <a:r>
              <a:rPr lang="nl-BE" dirty="0" smtClean="0"/>
              <a:t>invullen</a:t>
            </a:r>
          </a:p>
          <a:p>
            <a:pPr lvl="1"/>
            <a:endParaRPr lang="nl-BE" dirty="0" smtClean="0"/>
          </a:p>
          <a:p>
            <a:pPr lvl="1"/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542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4. </a:t>
            </a:r>
            <a:r>
              <a:rPr lang="nl-BE" dirty="0" err="1"/>
              <a:t>Testing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b="1" dirty="0" err="1" smtClean="0"/>
              <a:t>Validation</a:t>
            </a:r>
            <a:r>
              <a:rPr lang="nl-BE" b="1" dirty="0" smtClean="0"/>
              <a:t> </a:t>
            </a:r>
            <a:r>
              <a:rPr lang="nl-BE" b="1" dirty="0" err="1" smtClean="0"/>
              <a:t>testing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dirty="0" smtClean="0"/>
              <a:t>Is de applicatie conform de briefing, analyse en concept?</a:t>
            </a:r>
          </a:p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r>
              <a:rPr lang="nl-BE" b="1" dirty="0" err="1" smtClean="0"/>
              <a:t>Acceptance</a:t>
            </a:r>
            <a:r>
              <a:rPr lang="nl-BE" b="1" dirty="0" smtClean="0"/>
              <a:t> </a:t>
            </a:r>
            <a:r>
              <a:rPr lang="nl-BE" b="1" dirty="0" err="1" smtClean="0"/>
              <a:t>testing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r>
              <a:rPr lang="nl-BE" dirty="0" smtClean="0"/>
              <a:t>Keurt de opdrachtgever het eindresultaat goed?</a:t>
            </a:r>
          </a:p>
          <a:p>
            <a:pPr lvl="1"/>
            <a:endParaRPr lang="nl-BE" dirty="0" smtClean="0"/>
          </a:p>
          <a:p>
            <a:pPr lvl="1"/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4722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User </a:t>
            </a:r>
            <a:r>
              <a:rPr lang="nl-BE" dirty="0" err="1" smtClean="0"/>
              <a:t>testing</a:t>
            </a:r>
            <a:r>
              <a:rPr lang="nl-BE" dirty="0" smtClean="0"/>
              <a:t> &gt; Eye tracking</a:t>
            </a:r>
            <a:br>
              <a:rPr lang="nl-BE" dirty="0" smtClean="0"/>
            </a:br>
            <a:r>
              <a:rPr lang="nl-BE" sz="2000" dirty="0">
                <a:hlinkClick r:id="rId3"/>
              </a:rPr>
              <a:t>http://</a:t>
            </a:r>
            <a:r>
              <a:rPr lang="nl-BE" sz="2000" dirty="0" smtClean="0">
                <a:hlinkClick r:id="rId3"/>
              </a:rPr>
              <a:t>www.kunocreative.com/Portals/32387/images/eye-tracking-study-of-website-design.png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13587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5. Deployment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b="1" dirty="0"/>
              <a:t>De geteste applicatie online </a:t>
            </a:r>
            <a:r>
              <a:rPr lang="nl-BE" b="1" dirty="0" smtClean="0"/>
              <a:t>plaatsen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/>
          </a:p>
          <a:p>
            <a:r>
              <a:rPr lang="nl-BE" dirty="0" smtClean="0"/>
              <a:t>Deployment </a:t>
            </a:r>
            <a:r>
              <a:rPr lang="nl-BE" dirty="0"/>
              <a:t>Plan</a:t>
            </a:r>
          </a:p>
          <a:p>
            <a:pPr lvl="1"/>
            <a:r>
              <a:rPr lang="nl-BE" dirty="0"/>
              <a:t>Handleiding om een applicatie te plaatsen op een toegankelijke server</a:t>
            </a:r>
          </a:p>
          <a:p>
            <a:pPr lvl="1"/>
            <a:r>
              <a:rPr lang="nl-BE" dirty="0"/>
              <a:t>Sequentie van operaties die manueel of automatisch uitgevoerd kunnen worden</a:t>
            </a:r>
          </a:p>
          <a:p>
            <a:pPr lvl="1"/>
            <a:r>
              <a:rPr lang="nl-BE" dirty="0"/>
              <a:t>Ook updates van deze applicatie worden in dit plan duidelijk omschreven</a:t>
            </a:r>
          </a:p>
          <a:p>
            <a:r>
              <a:rPr lang="nl-BE" dirty="0"/>
              <a:t>Deployment</a:t>
            </a:r>
          </a:p>
          <a:p>
            <a:pPr lvl="1"/>
            <a:r>
              <a:rPr lang="nl-BE" dirty="0"/>
              <a:t>Plaatsen van de applicatie naar een productieserver en/of </a:t>
            </a:r>
            <a:r>
              <a:rPr lang="nl-BE" dirty="0" smtClean="0"/>
              <a:t>app store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50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6. </a:t>
            </a:r>
            <a:r>
              <a:rPr lang="nl-BE" dirty="0"/>
              <a:t>Oplevering &amp; </a:t>
            </a:r>
            <a:r>
              <a:rPr lang="nl-BE" dirty="0" smtClean="0"/>
              <a:t>Onderhoud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BE" dirty="0"/>
              <a:t>Gerichte </a:t>
            </a:r>
            <a:r>
              <a:rPr lang="nl-BE" b="1" dirty="0"/>
              <a:t>aanpassingen en uitbreidingen </a:t>
            </a:r>
            <a:r>
              <a:rPr lang="nl-BE" dirty="0"/>
              <a:t>doorvoeren aan de applicatie</a:t>
            </a:r>
          </a:p>
          <a:p>
            <a:r>
              <a:rPr lang="nl-BE" dirty="0" smtClean="0"/>
              <a:t>Webapplicaties moeten meestal </a:t>
            </a:r>
            <a:r>
              <a:rPr lang="nl-BE" b="1" dirty="0" smtClean="0"/>
              <a:t>frequent geüpdatet </a:t>
            </a:r>
            <a:r>
              <a:rPr lang="nl-BE" dirty="0" smtClean="0"/>
              <a:t>worden om relevant te blijven, mogelijke redenen:</a:t>
            </a:r>
          </a:p>
          <a:p>
            <a:pPr lvl="1"/>
            <a:r>
              <a:rPr lang="nl-BE" dirty="0" smtClean="0"/>
              <a:t>Resultaten van onderzoek naar bezoekersgedrag, via </a:t>
            </a:r>
            <a:r>
              <a:rPr lang="nl-BE" dirty="0" err="1" smtClean="0"/>
              <a:t>analytics</a:t>
            </a:r>
            <a:r>
              <a:rPr lang="nl-BE" dirty="0" smtClean="0"/>
              <a:t>, </a:t>
            </a:r>
            <a:r>
              <a:rPr lang="nl-BE" dirty="0" err="1" smtClean="0"/>
              <a:t>logging</a:t>
            </a:r>
            <a:r>
              <a:rPr lang="nl-BE" dirty="0" smtClean="0"/>
              <a:t>, …</a:t>
            </a:r>
          </a:p>
          <a:p>
            <a:pPr lvl="1"/>
            <a:r>
              <a:rPr lang="nl-BE" dirty="0" smtClean="0"/>
              <a:t>Concurrentiedruk</a:t>
            </a:r>
          </a:p>
          <a:p>
            <a:pPr lvl="1"/>
            <a:r>
              <a:rPr lang="nl-BE" dirty="0" smtClean="0"/>
              <a:t>Wijzigen van bestaande inhoud en toevoegen van nieuwe inhoud</a:t>
            </a:r>
          </a:p>
          <a:p>
            <a:pPr lvl="1"/>
            <a:r>
              <a:rPr lang="nl-BE" dirty="0" smtClean="0"/>
              <a:t>Nieuwe </a:t>
            </a:r>
            <a:r>
              <a:rPr lang="nl-BE" dirty="0" err="1" smtClean="0"/>
              <a:t>social</a:t>
            </a:r>
            <a:r>
              <a:rPr lang="nl-BE" dirty="0" smtClean="0"/>
              <a:t> media kanalen</a:t>
            </a:r>
          </a:p>
          <a:p>
            <a:pPr lvl="1"/>
            <a:r>
              <a:rPr lang="nl-BE" dirty="0" smtClean="0"/>
              <a:t>Nieuwe interactieve mogelijkheden met de gebruiker</a:t>
            </a:r>
          </a:p>
          <a:p>
            <a:pPr lvl="1"/>
            <a:r>
              <a:rPr lang="nl-BE" dirty="0" smtClean="0"/>
              <a:t>Nieuwe mobiele toestellen en browsers</a:t>
            </a:r>
          </a:p>
          <a:p>
            <a:pPr lvl="1"/>
            <a:r>
              <a:rPr lang="nl-BE" dirty="0" smtClean="0"/>
              <a:t>…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3178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App Development</a:t>
            </a:r>
            <a:br>
              <a:rPr lang="nl-BE" dirty="0" smtClean="0"/>
            </a:br>
            <a:r>
              <a:rPr lang="nl-BE" dirty="0" smtClean="0"/>
              <a:t>step </a:t>
            </a:r>
            <a:r>
              <a:rPr lang="nl-BE" dirty="0" err="1" smtClean="0"/>
              <a:t>by</a:t>
            </a:r>
            <a:r>
              <a:rPr lang="nl-BE" dirty="0" smtClean="0"/>
              <a:t> step</a:t>
            </a:r>
            <a:br>
              <a:rPr lang="nl-BE" dirty="0" smtClean="0"/>
            </a:br>
            <a:r>
              <a:rPr lang="nl-BE" dirty="0" err="1" smtClean="0"/>
              <a:t>Questions</a:t>
            </a:r>
            <a:r>
              <a:rPr lang="nl-BE" dirty="0" smtClean="0"/>
              <a:t>?</a:t>
            </a:r>
            <a:endParaRPr lang="nl-BE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>
          <a:xfrm>
            <a:off x="683568" y="3886200"/>
            <a:ext cx="7776864" cy="2639144"/>
          </a:xfrm>
        </p:spPr>
        <p:txBody>
          <a:bodyPr>
            <a:noAutofit/>
          </a:bodyPr>
          <a:lstStyle/>
          <a:p>
            <a:r>
              <a:rPr lang="nl-BE" sz="2800" b="1" dirty="0"/>
              <a:t>Bachelor in de Grafische en Digitale Media</a:t>
            </a:r>
            <a:br>
              <a:rPr lang="nl-BE" sz="2800" b="1" dirty="0"/>
            </a:br>
            <a:r>
              <a:rPr lang="nl-BE" sz="2800" dirty="0"/>
              <a:t>Mediacampus Mariakerke</a:t>
            </a:r>
            <a:br>
              <a:rPr lang="nl-BE" sz="2800" dirty="0"/>
            </a:br>
            <a:r>
              <a:rPr lang="nl-BE" sz="2800" dirty="0"/>
              <a:t>Industrieweg 232, 9030 Mariakerke (Gent</a:t>
            </a:r>
            <a:r>
              <a:rPr lang="nl-BE" sz="2800" dirty="0" smtClean="0"/>
              <a:t>)</a:t>
            </a:r>
          </a:p>
          <a:p>
            <a:endParaRPr lang="nl-BE" sz="1600" dirty="0"/>
          </a:p>
          <a:p>
            <a:r>
              <a:rPr lang="nl-BE" sz="2000" b="1" dirty="0"/>
              <a:t>Philippe De Pauw – Waterschoot</a:t>
            </a:r>
            <a:br>
              <a:rPr lang="nl-BE" sz="2000" b="1" dirty="0"/>
            </a:br>
            <a:r>
              <a:rPr lang="nl-BE" sz="2000" b="1" dirty="0"/>
              <a:t>@</a:t>
            </a:r>
            <a:r>
              <a:rPr lang="nl-BE" sz="2000" b="1" dirty="0" err="1"/>
              <a:t>drdynscript</a:t>
            </a:r>
            <a:r>
              <a:rPr lang="nl-BE" sz="2000" dirty="0"/>
              <a:t/>
            </a:r>
            <a:br>
              <a:rPr lang="nl-BE" sz="2000" dirty="0"/>
            </a:br>
            <a:r>
              <a:rPr lang="nl-BE" sz="2000" dirty="0"/>
              <a:t>philippe.depauw@arteveldehs.be</a:t>
            </a:r>
          </a:p>
          <a:p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29197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What’s</a:t>
            </a:r>
            <a:r>
              <a:rPr lang="nl-BE" dirty="0" smtClean="0"/>
              <a:t> a Desktop app?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nl-BE" dirty="0"/>
              <a:t>Een applicatie </a:t>
            </a:r>
            <a:r>
              <a:rPr lang="nl-BE" dirty="0" smtClean="0"/>
              <a:t>die zelfstandig draait (</a:t>
            </a:r>
            <a:r>
              <a:rPr lang="nl-BE" dirty="0"/>
              <a:t>stand </a:t>
            </a:r>
            <a:r>
              <a:rPr lang="nl-BE" dirty="0" err="1"/>
              <a:t>alone</a:t>
            </a:r>
            <a:r>
              <a:rPr lang="nl-BE" dirty="0"/>
              <a:t>) </a:t>
            </a:r>
            <a:r>
              <a:rPr lang="nl-BE" dirty="0" smtClean="0"/>
              <a:t>op </a:t>
            </a:r>
            <a:r>
              <a:rPr lang="nl-BE" dirty="0"/>
              <a:t>een </a:t>
            </a:r>
            <a:r>
              <a:rPr lang="nl-BE" b="1" dirty="0"/>
              <a:t>desktop -of laptop computer </a:t>
            </a:r>
            <a:r>
              <a:rPr lang="nl-BE" dirty="0"/>
              <a:t>→ op een </a:t>
            </a:r>
            <a:r>
              <a:rPr lang="nl-BE" b="1" dirty="0"/>
              <a:t>besturingssysteem</a:t>
            </a:r>
          </a:p>
          <a:p>
            <a:pPr fontAlgn="base"/>
            <a:r>
              <a:rPr lang="nl-BE" dirty="0"/>
              <a:t>Worden </a:t>
            </a:r>
            <a:r>
              <a:rPr lang="nl-BE" b="1" dirty="0"/>
              <a:t>gedownload</a:t>
            </a:r>
            <a:r>
              <a:rPr lang="nl-BE" dirty="0"/>
              <a:t> en </a:t>
            </a:r>
            <a:r>
              <a:rPr lang="nl-BE" b="1" dirty="0"/>
              <a:t>geïnstalleerd</a:t>
            </a:r>
            <a:r>
              <a:rPr lang="nl-BE" dirty="0"/>
              <a:t> op </a:t>
            </a:r>
            <a:r>
              <a:rPr lang="nl-BE" dirty="0" smtClean="0"/>
              <a:t>een personal computer (pc)</a:t>
            </a:r>
            <a:endParaRPr lang="nl-BE" dirty="0"/>
          </a:p>
          <a:p>
            <a:pPr fontAlgn="base"/>
            <a:r>
              <a:rPr lang="nl-BE" dirty="0"/>
              <a:t>Bevat een </a:t>
            </a:r>
            <a:r>
              <a:rPr lang="nl-BE" b="1" dirty="0"/>
              <a:t>uitvoerbaar bestand </a:t>
            </a:r>
            <a:r>
              <a:rPr lang="nl-BE" dirty="0"/>
              <a:t>(</a:t>
            </a:r>
            <a:r>
              <a:rPr lang="nl-BE" dirty="0" err="1"/>
              <a:t>executable</a:t>
            </a:r>
            <a:r>
              <a:rPr lang="nl-BE" dirty="0"/>
              <a:t>), waardoor de applicatie zal opgestart </a:t>
            </a:r>
            <a:r>
              <a:rPr lang="nl-BE" dirty="0" smtClean="0"/>
              <a:t>worden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83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What’s</a:t>
            </a:r>
            <a:r>
              <a:rPr lang="nl-BE" dirty="0" smtClean="0"/>
              <a:t> a </a:t>
            </a:r>
            <a:r>
              <a:rPr lang="nl-BE" dirty="0" err="1"/>
              <a:t>W</a:t>
            </a:r>
            <a:r>
              <a:rPr lang="nl-BE" dirty="0" err="1" smtClean="0"/>
              <a:t>ebapp</a:t>
            </a:r>
            <a:r>
              <a:rPr lang="nl-BE" dirty="0" smtClean="0"/>
              <a:t>?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nl-BE" dirty="0"/>
              <a:t>I</a:t>
            </a:r>
            <a:r>
              <a:rPr lang="nl-BE" dirty="0" smtClean="0"/>
              <a:t>s </a:t>
            </a:r>
            <a:r>
              <a:rPr lang="nl-BE" dirty="0"/>
              <a:t>een afkorting van </a:t>
            </a:r>
            <a:r>
              <a:rPr lang="nl-BE" b="1" dirty="0"/>
              <a:t>Webapplicatie </a:t>
            </a:r>
            <a:r>
              <a:rPr lang="nl-BE" dirty="0" smtClean="0"/>
              <a:t>(beter gekend </a:t>
            </a:r>
            <a:r>
              <a:rPr lang="nl-BE" dirty="0"/>
              <a:t>als </a:t>
            </a:r>
            <a:r>
              <a:rPr lang="nl-BE" dirty="0" smtClean="0"/>
              <a:t>een website</a:t>
            </a:r>
            <a:r>
              <a:rPr lang="nl-BE" dirty="0"/>
              <a:t>)</a:t>
            </a:r>
          </a:p>
          <a:p>
            <a:pPr fontAlgn="base"/>
            <a:r>
              <a:rPr lang="nl-BE" dirty="0"/>
              <a:t>Is een applicatie </a:t>
            </a:r>
            <a:r>
              <a:rPr lang="nl-BE" dirty="0" smtClean="0"/>
              <a:t>die </a:t>
            </a:r>
            <a:r>
              <a:rPr lang="nl-BE" dirty="0"/>
              <a:t>een </a:t>
            </a:r>
            <a:r>
              <a:rPr lang="nl-BE" b="1" dirty="0"/>
              <a:t>webbrowser </a:t>
            </a:r>
            <a:r>
              <a:rPr lang="nl-BE" dirty="0"/>
              <a:t>gebruikt als </a:t>
            </a:r>
            <a:r>
              <a:rPr lang="nl-BE" dirty="0" err="1" smtClean="0"/>
              <a:t>client</a:t>
            </a:r>
            <a:endParaRPr lang="nl-BE" dirty="0"/>
          </a:p>
          <a:p>
            <a:pPr fontAlgn="base"/>
            <a:r>
              <a:rPr lang="nl-BE" dirty="0"/>
              <a:t>Een applicatie </a:t>
            </a:r>
            <a:r>
              <a:rPr lang="nl-BE" dirty="0" smtClean="0"/>
              <a:t>is software </a:t>
            </a:r>
            <a:r>
              <a:rPr lang="nl-BE" dirty="0"/>
              <a:t>gecodeerd in een </a:t>
            </a:r>
            <a:r>
              <a:rPr lang="nl-BE" b="1" dirty="0"/>
              <a:t>programmeertaal die </a:t>
            </a:r>
            <a:r>
              <a:rPr lang="nl-BE" b="1" dirty="0" smtClean="0"/>
              <a:t>door de </a:t>
            </a:r>
            <a:r>
              <a:rPr lang="nl-BE" b="1" dirty="0"/>
              <a:t>browser </a:t>
            </a:r>
            <a:r>
              <a:rPr lang="nl-BE" b="1" dirty="0" smtClean="0"/>
              <a:t>ondersteund wordt</a:t>
            </a:r>
            <a:endParaRPr lang="nl-BE" dirty="0"/>
          </a:p>
          <a:p>
            <a:pPr fontAlgn="base"/>
            <a:r>
              <a:rPr lang="nl-BE" dirty="0"/>
              <a:t>De webbrowser </a:t>
            </a:r>
            <a:r>
              <a:rPr lang="nl-BE" b="1" dirty="0"/>
              <a:t>reproduceert </a:t>
            </a:r>
            <a:r>
              <a:rPr lang="nl-BE" dirty="0"/>
              <a:t>(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render</a:t>
            </a:r>
            <a:r>
              <a:rPr lang="nl-BE" dirty="0"/>
              <a:t>) de webapplicatie</a:t>
            </a:r>
          </a:p>
        </p:txBody>
      </p:sp>
    </p:spTree>
    <p:extLst>
      <p:ext uri="{BB962C8B-B14F-4D97-AF65-F5344CB8AC3E}">
        <p14:creationId xmlns:p14="http://schemas.microsoft.com/office/powerpoint/2010/main" val="18161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What’s</a:t>
            </a:r>
            <a:r>
              <a:rPr lang="nl-BE" dirty="0" smtClean="0"/>
              <a:t> a </a:t>
            </a:r>
            <a:r>
              <a:rPr lang="nl-BE" dirty="0" err="1" smtClean="0"/>
              <a:t>Webapp</a:t>
            </a:r>
            <a:r>
              <a:rPr lang="nl-BE" dirty="0" smtClean="0"/>
              <a:t>?</a:t>
            </a:r>
            <a:endParaRPr lang="nl-BE" b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nl-BE" sz="4600" b="1" dirty="0"/>
              <a:t>	</a:t>
            </a:r>
            <a:r>
              <a:rPr lang="nl-BE" sz="4600" b="1" dirty="0" smtClean="0"/>
              <a:t>Voordelen</a:t>
            </a:r>
            <a:r>
              <a:rPr lang="nl-BE" b="1" dirty="0" smtClean="0"/>
              <a:t/>
            </a:r>
            <a:br>
              <a:rPr lang="nl-BE" b="1" dirty="0" smtClean="0"/>
            </a:br>
            <a:endParaRPr lang="nl-BE" b="1" dirty="0" smtClean="0"/>
          </a:p>
          <a:p>
            <a:pPr fontAlgn="base"/>
            <a:r>
              <a:rPr lang="nl-BE" b="1" dirty="0" smtClean="0"/>
              <a:t>Implementatie m.b.v. </a:t>
            </a:r>
            <a:r>
              <a:rPr lang="nl-BE" b="1" dirty="0" err="1" smtClean="0"/>
              <a:t>webtechnologieën</a:t>
            </a:r>
            <a:r>
              <a:rPr lang="nl-BE" dirty="0" smtClean="0"/>
              <a:t>, zoals: JavaScript, HTML, CSS en serverprogrammeertalen (ASP.NET, PHP, Ruby, …)</a:t>
            </a:r>
            <a:endParaRPr lang="nl-BE" b="1" dirty="0" smtClean="0"/>
          </a:p>
          <a:p>
            <a:pPr fontAlgn="base"/>
            <a:r>
              <a:rPr lang="nl-BE" b="1" dirty="0" smtClean="0"/>
              <a:t>Mobiele </a:t>
            </a:r>
            <a:r>
              <a:rPr lang="nl-BE" b="1" dirty="0"/>
              <a:t>versie</a:t>
            </a:r>
            <a:r>
              <a:rPr lang="nl-BE" dirty="0"/>
              <a:t> van de webapplicatie mogelijk via </a:t>
            </a:r>
            <a:r>
              <a:rPr lang="nl-BE" dirty="0" smtClean="0"/>
              <a:t>”CSS3 Media </a:t>
            </a:r>
            <a:r>
              <a:rPr lang="nl-BE" dirty="0" err="1"/>
              <a:t>Queries</a:t>
            </a:r>
            <a:r>
              <a:rPr lang="nl-BE" dirty="0"/>
              <a:t>”</a:t>
            </a:r>
          </a:p>
          <a:p>
            <a:pPr lvl="1" fontAlgn="base"/>
            <a:r>
              <a:rPr lang="nl-BE" dirty="0"/>
              <a:t>Tekst, afbeeldingen en andere inhoud worden zo optimaal mogelijk weergegeven op het scherm van de gebruiker</a:t>
            </a:r>
          </a:p>
          <a:p>
            <a:r>
              <a:rPr lang="nl-BE" dirty="0" smtClean="0"/>
              <a:t>Via </a:t>
            </a:r>
            <a:r>
              <a:rPr lang="nl-BE" b="1" dirty="0" err="1"/>
              <a:t>WebAPI</a:t>
            </a:r>
            <a:r>
              <a:rPr lang="nl-BE" b="1" dirty="0"/>
              <a:t> </a:t>
            </a:r>
            <a:r>
              <a:rPr lang="nl-BE" dirty="0"/>
              <a:t>kunnen we in de toekomst meer </a:t>
            </a:r>
            <a:r>
              <a:rPr lang="nl-BE" dirty="0" smtClean="0"/>
              <a:t>hardware- en </a:t>
            </a:r>
            <a:r>
              <a:rPr lang="nl-BE" dirty="0"/>
              <a:t>software functionaliteiten van het toestel aanspreken</a:t>
            </a:r>
          </a:p>
        </p:txBody>
      </p:sp>
      <p:pic>
        <p:nvPicPr>
          <p:cNvPr id="4098" name="Picture 2" descr="File:Facebook like thu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924102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0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Aangepast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92D05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</TotalTime>
  <Words>1308</Words>
  <Application>Microsoft Office PowerPoint</Application>
  <PresentationFormat>Diavoorstelling (4:3)</PresentationFormat>
  <Paragraphs>343</Paragraphs>
  <Slides>69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69</vt:i4>
      </vt:variant>
    </vt:vector>
  </HeadingPairs>
  <TitlesOfParts>
    <vt:vector size="70" baseType="lpstr">
      <vt:lpstr>Kantoorthema</vt:lpstr>
      <vt:lpstr>App Development step by step</vt:lpstr>
      <vt:lpstr>PowerPoint-presentatie</vt:lpstr>
      <vt:lpstr>Wie zijn wij?</vt:lpstr>
      <vt:lpstr>Wie zijn wij?</vt:lpstr>
      <vt:lpstr>PowerPoint-presentatie</vt:lpstr>
      <vt:lpstr>What’s an app?</vt:lpstr>
      <vt:lpstr>What’s a Desktop app?</vt:lpstr>
      <vt:lpstr>What’s a Webapp?</vt:lpstr>
      <vt:lpstr>What’s a Webapp?</vt:lpstr>
      <vt:lpstr>What’s a Webapp?</vt:lpstr>
      <vt:lpstr>What’s a Native app?</vt:lpstr>
      <vt:lpstr>What’s a Native app?</vt:lpstr>
      <vt:lpstr>What’s a Native app?</vt:lpstr>
      <vt:lpstr>What’s a Hybrid app?</vt:lpstr>
      <vt:lpstr>What’s a Hybrid app?</vt:lpstr>
      <vt:lpstr>PowerPoint-presentatie</vt:lpstr>
      <vt:lpstr>PowerPoint-presentatie</vt:lpstr>
      <vt:lpstr>PowerPoint-presentatie</vt:lpstr>
      <vt:lpstr>PowerPoint-presentatie</vt:lpstr>
      <vt:lpstr>App Development Workflow</vt:lpstr>
      <vt:lpstr>1. Briefing, Analyse &amp; Concept</vt:lpstr>
      <vt:lpstr>1. Briefing, Analyse &amp; Concept</vt:lpstr>
      <vt:lpstr>1. Briefing, Analyse &amp; Concept</vt:lpstr>
      <vt:lpstr>PowerPoint-presentatie</vt:lpstr>
      <vt:lpstr>1. Briefing, Analyse &amp; Concept</vt:lpstr>
      <vt:lpstr>1. Briefing, Analyse &amp; Concept</vt:lpstr>
      <vt:lpstr>PowerPoint-presentatie</vt:lpstr>
      <vt:lpstr>PowerPoint-presentatie</vt:lpstr>
      <vt:lpstr>1. Briefing, Analyse &amp; Concept</vt:lpstr>
      <vt:lpstr>1. Briefing, Analyse &amp; Concept</vt:lpstr>
      <vt:lpstr>1. Briefing, Analyse &amp; Concept</vt:lpstr>
      <vt:lpstr>1. Briefing, Analyse &amp; Concept</vt:lpstr>
      <vt:lpstr>2. User Experience Design</vt:lpstr>
      <vt:lpstr>2. User Experience Design</vt:lpstr>
      <vt:lpstr>2. User Experience Design</vt:lpstr>
      <vt:lpstr>PowerPoint-presentatie</vt:lpstr>
      <vt:lpstr>PowerPoint-presentatie</vt:lpstr>
      <vt:lpstr>PowerPoint-presentatie</vt:lpstr>
      <vt:lpstr>2. User Experience Design</vt:lpstr>
      <vt:lpstr>2. User Experience Design</vt:lpstr>
      <vt:lpstr>2. User Experience Design</vt:lpstr>
      <vt:lpstr>PowerPoint-presentatie</vt:lpstr>
      <vt:lpstr>2. User Experience Design</vt:lpstr>
      <vt:lpstr>PowerPoint-presentatie</vt:lpstr>
      <vt:lpstr>PowerPoint-presentatie</vt:lpstr>
      <vt:lpstr>PowerPoint-presentatie</vt:lpstr>
      <vt:lpstr>PowerPoint-presentatie</vt:lpstr>
      <vt:lpstr>2. User Experience Design</vt:lpstr>
      <vt:lpstr>PowerPoint-presentatie</vt:lpstr>
      <vt:lpstr>2. User Experience Design</vt:lpstr>
      <vt:lpstr>PowerPoint-presentatie</vt:lpstr>
      <vt:lpstr>PowerPoint-presentatie</vt:lpstr>
      <vt:lpstr>PowerPoint-presentatie</vt:lpstr>
      <vt:lpstr>3. Implementatie</vt:lpstr>
      <vt:lpstr>3. Implementatie</vt:lpstr>
      <vt:lpstr>PowerPoint-presentatie</vt:lpstr>
      <vt:lpstr>PowerPoint-presentatie</vt:lpstr>
      <vt:lpstr>PowerPoint-presentatie</vt:lpstr>
      <vt:lpstr>3. Implementatie</vt:lpstr>
      <vt:lpstr>PowerPoint-presentatie</vt:lpstr>
      <vt:lpstr>4. Testing</vt:lpstr>
      <vt:lpstr>4. Testing</vt:lpstr>
      <vt:lpstr>4. Testing</vt:lpstr>
      <vt:lpstr>4. Testing</vt:lpstr>
      <vt:lpstr>4. Testing</vt:lpstr>
      <vt:lpstr>PowerPoint-presentatie</vt:lpstr>
      <vt:lpstr>5. Deployment</vt:lpstr>
      <vt:lpstr>6. Oplevering &amp; Onderhoud</vt:lpstr>
      <vt:lpstr>App Development step by step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development - step by step</dc:title>
  <dc:creator>drdynscript</dc:creator>
  <cp:lastModifiedBy>drdynscript</cp:lastModifiedBy>
  <cp:revision>176</cp:revision>
  <dcterms:created xsi:type="dcterms:W3CDTF">2014-01-24T13:27:07Z</dcterms:created>
  <dcterms:modified xsi:type="dcterms:W3CDTF">2014-01-31T09:56:15Z</dcterms:modified>
</cp:coreProperties>
</file>